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5" r:id="rId1"/>
  </p:sldMasterIdLst>
  <p:notesMasterIdLst>
    <p:notesMasterId r:id="rId6"/>
  </p:notesMasterIdLst>
  <p:handoutMasterIdLst>
    <p:handoutMasterId r:id="rId7"/>
  </p:handoutMasterIdLst>
  <p:sldIdLst>
    <p:sldId id="447" r:id="rId2"/>
    <p:sldId id="446" r:id="rId3"/>
    <p:sldId id="451" r:id="rId4"/>
    <p:sldId id="450" r:id="rId5"/>
  </p:sldIdLst>
  <p:sldSz cx="12192000" cy="6858000"/>
  <p:notesSz cx="6950075" cy="9236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5496"/>
    <a:srgbClr val="00A2E4"/>
    <a:srgbClr val="3399FF"/>
    <a:srgbClr val="E05A22"/>
    <a:srgbClr val="CCECFF"/>
    <a:srgbClr val="FF5050"/>
    <a:srgbClr val="FFCC99"/>
    <a:srgbClr val="CC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76" autoAdjust="0"/>
    <p:restoredTop sz="99533" autoAdjust="0"/>
  </p:normalViewPr>
  <p:slideViewPr>
    <p:cSldViewPr snapToGrid="0" snapToObjects="1">
      <p:cViewPr varScale="1">
        <p:scale>
          <a:sx n="54" d="100"/>
          <a:sy n="54" d="100"/>
        </p:scale>
        <p:origin x="68" y="3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6" d="100"/>
        <a:sy n="116" d="100"/>
      </p:scale>
      <p:origin x="0" y="-804"/>
    </p:cViewPr>
  </p:sorterViewPr>
  <p:notesViewPr>
    <p:cSldViewPr snapToGrid="0" snapToObjects="1">
      <p:cViewPr varScale="1">
        <p:scale>
          <a:sx n="64" d="100"/>
          <a:sy n="64" d="100"/>
        </p:scale>
        <p:origin x="-3082" y="-62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9" y="0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12D8A1E-D52C-4304-8434-C4E1A2E00059}" type="datetimeFigureOut">
              <a:rPr lang="en-US">
                <a:latin typeface="Tahoma" panose="020B0604030504040204" pitchFamily="34" charset="0"/>
              </a:rPr>
              <a:pPr>
                <a:defRPr/>
              </a:pPr>
              <a:t>12/1/2020</a:t>
            </a:fld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Tahoma" panose="020B060403050404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9" y="8772668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D5D548D-CE9B-4D8F-AC57-8A9BC0BA492A}" type="slidenum">
              <a:rPr lang="en-US">
                <a:latin typeface="Tahoma" panose="020B0604030504040204" pitchFamily="34" charset="0"/>
              </a:rPr>
              <a:pPr>
                <a:defRPr/>
              </a:pPr>
              <a:t>‹#›</a:t>
            </a:fld>
            <a:endParaRPr lang="en-US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9114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i="0">
                <a:latin typeface="Tahoma" panose="020B0604030504040204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 smtClean="0">
                <a:latin typeface="Tahoma" panose="020B0604030504040204" pitchFamily="34" charset="0"/>
                <a:cs typeface="+mn-cs"/>
              </a:defRPr>
            </a:lvl1pPr>
          </a:lstStyle>
          <a:p>
            <a:pPr>
              <a:defRPr/>
            </a:pPr>
            <a:fld id="{4AD44489-E495-4718-8D9A-86FB8F2139E1}" type="datetimeFigureOut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5" tIns="46237" rIns="92475" bIns="4623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9" y="4387137"/>
            <a:ext cx="5560060" cy="4156234"/>
          </a:xfrm>
          <a:prstGeom prst="rect">
            <a:avLst/>
          </a:prstGeom>
        </p:spPr>
        <p:txBody>
          <a:bodyPr vert="horz" lIns="92475" tIns="46237" rIns="92475" bIns="46237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i="0">
                <a:latin typeface="Tahoma" panose="020B0604030504040204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68"/>
            <a:ext cx="3011700" cy="461804"/>
          </a:xfrm>
          <a:prstGeom prst="rect">
            <a:avLst/>
          </a:prstGeom>
        </p:spPr>
        <p:txBody>
          <a:bodyPr vert="horz" lIns="92475" tIns="46237" rIns="92475" bIns="4623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 smtClean="0">
                <a:latin typeface="Tahoma" panose="020B0604030504040204" pitchFamily="34" charset="0"/>
                <a:cs typeface="+mn-cs"/>
              </a:defRPr>
            </a:lvl1pPr>
          </a:lstStyle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502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1F6BFD9-B3D5-CA4E-A9D9-773DBB006D7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6990" y="3012382"/>
            <a:ext cx="6402797" cy="2481176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>
              <a:lnSpc>
                <a:spcPct val="200000"/>
              </a:lnSpc>
            </a:pPr>
            <a:r>
              <a:rPr lang="en-US" dirty="0"/>
              <a:t>Presenter’s Name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Position, Organization</a:t>
            </a:r>
          </a:p>
          <a:p>
            <a:pPr>
              <a:lnSpc>
                <a:spcPct val="200000"/>
              </a:lnSpc>
            </a:pPr>
            <a:r>
              <a:rPr lang="en-US" dirty="0"/>
              <a:t>Presenter’s Name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Position, Organization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839F29B1-36B3-CE42-87EE-544FC030C2B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6990" y="5877911"/>
            <a:ext cx="6376476" cy="6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Month xx, Year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C1797F-BBE2-1041-A32C-C67904DB0D8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6990" y="1401160"/>
            <a:ext cx="6461143" cy="13065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435AE6B-B104-4623-8AE8-795FF344B9D3}"/>
              </a:ext>
            </a:extLst>
          </p:cNvPr>
          <p:cNvSpPr/>
          <p:nvPr userDrawn="1"/>
        </p:nvSpPr>
        <p:spPr>
          <a:xfrm>
            <a:off x="12036552" y="0"/>
            <a:ext cx="155448" cy="68580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61839AC2-555B-4E75-8628-F1D27CCE662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1792" y="374904"/>
            <a:ext cx="144795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8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treet&#10;&#10;Description automatically generated">
            <a:extLst>
              <a:ext uri="{FF2B5EF4-FFF2-40B4-BE49-F238E27FC236}">
                <a16:creationId xmlns:a16="http://schemas.microsoft.com/office/drawing/2014/main" id="{62ECC38B-9C6F-6742-8BCA-576B5E88DF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"/>
            <a:ext cx="12188952" cy="913359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C4A52EE-86B8-43E6-A7AE-EB43655B6338}"/>
              </a:ext>
            </a:extLst>
          </p:cNvPr>
          <p:cNvCxnSpPr/>
          <p:nvPr userDrawn="1"/>
        </p:nvCxnSpPr>
        <p:spPr>
          <a:xfrm>
            <a:off x="457200" y="3429000"/>
            <a:ext cx="9142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A03758-B132-2945-B787-1B6B7AAAE45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28600"/>
            <a:ext cx="11274552" cy="45720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Add title here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B8AFE71-CD08-7245-A18B-4FA5E8E56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11274552" cy="3959352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spcBef>
                <a:spcPts val="1032"/>
              </a:spcBef>
              <a:buClr>
                <a:srgbClr val="005496"/>
              </a:buClr>
              <a:buFont typeface="Arial" pitchFamily="34" charset="0"/>
              <a:buChar char="•"/>
              <a:defRPr sz="22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005496"/>
              </a:buClr>
              <a:defRPr sz="20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9F0B4D8-4094-704B-A256-FCF55FDC8C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72800" y="6446520"/>
            <a:ext cx="758952" cy="182880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sz="12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314AC9-D460-4A82-8AA8-CC6B18688E1C}"/>
              </a:ext>
            </a:extLst>
          </p:cNvPr>
          <p:cNvSpPr/>
          <p:nvPr userDrawn="1"/>
        </p:nvSpPr>
        <p:spPr>
          <a:xfrm>
            <a:off x="12034281" y="0"/>
            <a:ext cx="155448" cy="9144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CBB22BAE-1B5C-489F-83F7-120DD7E3E62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7199" y="6172200"/>
            <a:ext cx="1206631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66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treet&#10;&#10;Description automatically generated">
            <a:extLst>
              <a:ext uri="{FF2B5EF4-FFF2-40B4-BE49-F238E27FC236}">
                <a16:creationId xmlns:a16="http://schemas.microsoft.com/office/drawing/2014/main" id="{62ECC38B-9C6F-6742-8BCA-576B5E88DF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"/>
            <a:ext cx="12188952" cy="913359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C4A52EE-86B8-43E6-A7AE-EB43655B6338}"/>
              </a:ext>
            </a:extLst>
          </p:cNvPr>
          <p:cNvCxnSpPr/>
          <p:nvPr userDrawn="1"/>
        </p:nvCxnSpPr>
        <p:spPr>
          <a:xfrm>
            <a:off x="457200" y="3429000"/>
            <a:ext cx="914201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A03758-B132-2945-B787-1B6B7AAAE45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28600"/>
            <a:ext cx="11274552" cy="45720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Add title here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B8AFE71-CD08-7245-A18B-4FA5E8E56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5413248" cy="3959352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spcBef>
                <a:spcPts val="1032"/>
              </a:spcBef>
              <a:buClr>
                <a:srgbClr val="005496"/>
              </a:buClr>
              <a:buFont typeface="Arial" pitchFamily="34" charset="0"/>
              <a:buChar char="•"/>
              <a:defRPr sz="22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005496"/>
              </a:buClr>
              <a:defRPr sz="20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9F0B4D8-4094-704B-A256-FCF55FDC8C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72800" y="6446520"/>
            <a:ext cx="758952" cy="182880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sz="12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314AC9-D460-4A82-8AA8-CC6B18688E1C}"/>
              </a:ext>
            </a:extLst>
          </p:cNvPr>
          <p:cNvSpPr/>
          <p:nvPr userDrawn="1"/>
        </p:nvSpPr>
        <p:spPr>
          <a:xfrm>
            <a:off x="12034281" y="0"/>
            <a:ext cx="155448" cy="9144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CBB22BAE-1B5C-489F-83F7-120DD7E3E62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7199" y="6172200"/>
            <a:ext cx="1206631" cy="457200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C76F153-B49A-46CE-9A90-F6D729A0BF8B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321555" y="1600200"/>
            <a:ext cx="5413248" cy="3959352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spcBef>
                <a:spcPts val="1032"/>
              </a:spcBef>
              <a:buClr>
                <a:srgbClr val="005496"/>
              </a:buClr>
              <a:buFont typeface="Arial" pitchFamily="34" charset="0"/>
              <a:buChar char="•"/>
              <a:defRPr sz="22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005496"/>
              </a:buClr>
              <a:defRPr sz="20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314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B8AFE71-CD08-7245-A18B-4FA5E8E56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28600"/>
            <a:ext cx="11274552" cy="5486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1032"/>
              </a:spcBef>
              <a:buClr>
                <a:srgbClr val="005496"/>
              </a:buClr>
              <a:buFont typeface="Arial" pitchFamily="34" charset="0"/>
              <a:buNone/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005496"/>
              </a:buClr>
              <a:defRPr sz="20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005496"/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9F0B4D8-4094-704B-A256-FCF55FDC8C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72800" y="6446520"/>
            <a:ext cx="758952" cy="182880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sz="1200" b="0" i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‹#›</a:t>
            </a:fld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F96B04D-2FBB-48E4-8360-90523E276B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199" y="6172200"/>
            <a:ext cx="1206631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39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0" r:id="rId2"/>
    <p:sldLayoutId id="2147483692" r:id="rId3"/>
    <p:sldLayoutId id="2147483691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734BA78-15DB-9B41-9C6E-064A8AADA1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Brent Struthers</a:t>
            </a:r>
          </a:p>
          <a:p>
            <a:pPr>
              <a:lnSpc>
                <a:spcPct val="100000"/>
              </a:lnSpc>
            </a:pPr>
            <a:r>
              <a:rPr lang="en-US" dirty="0"/>
              <a:t>Director, STI-GA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0F632F-4B5E-4409-86BF-52563FC595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December 3, 2020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C537E8-CE33-4702-9D02-9EDEBB4A8D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STI-GA NANC Update</a:t>
            </a:r>
          </a:p>
        </p:txBody>
      </p:sp>
    </p:spTree>
    <p:extLst>
      <p:ext uri="{BB962C8B-B14F-4D97-AF65-F5344CB8AC3E}">
        <p14:creationId xmlns:p14="http://schemas.microsoft.com/office/powerpoint/2010/main" val="3964554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58270C7-BC45-4A2D-B792-88E0EA3C3B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210979"/>
            <a:ext cx="11274552" cy="492443"/>
          </a:xfrm>
        </p:spPr>
        <p:txBody>
          <a:bodyPr/>
          <a:lstStyle/>
          <a:p>
            <a:r>
              <a:rPr lang="en-US" dirty="0"/>
              <a:t>Service Provider Registration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953248-C9CA-4511-B0A1-59607EFBB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46812"/>
            <a:ext cx="4511408" cy="1828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Registration</a:t>
            </a:r>
          </a:p>
          <a:p>
            <a:r>
              <a:rPr lang="en-US" dirty="0"/>
              <a:t>64 service providers active</a:t>
            </a:r>
          </a:p>
          <a:p>
            <a:r>
              <a:rPr lang="en-US" dirty="0"/>
              <a:t>19 approved and through staging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075169-2E7C-D947-B2EF-4382DB4C86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2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D6B853C-0481-467D-BC37-C09FD9A75935}"/>
              </a:ext>
            </a:extLst>
          </p:cNvPr>
          <p:cNvSpPr txBox="1">
            <a:spLocks/>
          </p:cNvSpPr>
          <p:nvPr/>
        </p:nvSpPr>
        <p:spPr>
          <a:xfrm>
            <a:off x="457200" y="3175612"/>
            <a:ext cx="5136079" cy="3144710"/>
          </a:xfrm>
          <a:prstGeom prst="rect">
            <a:avLst/>
          </a:prstGeom>
        </p:spPr>
        <p:txBody>
          <a:bodyPr lIns="0" tIns="0" rIns="0" bIns="0"/>
          <a:lstStyle>
            <a:lvl1pPr marL="342900" indent="-342900" algn="l" defTabSz="457200" rtl="0" eaLnBrk="1" fontAlgn="base" hangingPunct="1">
              <a:spcBef>
                <a:spcPts val="1032"/>
              </a:spcBef>
              <a:spcAft>
                <a:spcPct val="0"/>
              </a:spcAft>
              <a:buClr>
                <a:srgbClr val="005496"/>
              </a:buClr>
              <a:buFont typeface="Arial" pitchFamily="34" charset="0"/>
              <a:buChar char="•"/>
              <a:defRPr sz="2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•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»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/>
              <a:t>Certification Authorities</a:t>
            </a:r>
          </a:p>
          <a:p>
            <a:r>
              <a:rPr lang="en-US" dirty="0"/>
              <a:t>Policy Management Authority Reviewing potential 6</a:t>
            </a:r>
            <a:r>
              <a:rPr lang="en-US" baseline="30000" dirty="0"/>
              <a:t>th</a:t>
            </a:r>
            <a:r>
              <a:rPr lang="en-US" dirty="0"/>
              <a:t> CA to serve broader industry:</a:t>
            </a:r>
          </a:p>
          <a:p>
            <a:pPr lvl="1"/>
            <a:r>
              <a:rPr lang="en-US" dirty="0" err="1">
                <a:effectLst/>
              </a:rPr>
              <a:t>Metaswitch</a:t>
            </a:r>
            <a:r>
              <a:rPr lang="en-US" dirty="0">
                <a:effectLst/>
              </a:rPr>
              <a:t>	- </a:t>
            </a:r>
            <a:r>
              <a:rPr lang="en-US" dirty="0" err="1">
                <a:effectLst/>
              </a:rPr>
              <a:t>Sansay</a:t>
            </a:r>
            <a:endParaRPr lang="en-US" dirty="0">
              <a:effectLst/>
            </a:endParaRPr>
          </a:p>
          <a:p>
            <a:pPr lvl="1"/>
            <a:r>
              <a:rPr lang="en-US" dirty="0" err="1">
                <a:effectLst/>
              </a:rPr>
              <a:t>NetNumber</a:t>
            </a:r>
            <a:r>
              <a:rPr lang="en-US" dirty="0">
                <a:effectLst/>
              </a:rPr>
              <a:t>	- </a:t>
            </a:r>
            <a:r>
              <a:rPr lang="en-US" dirty="0" err="1">
                <a:effectLst/>
              </a:rPr>
              <a:t>TransNexus</a:t>
            </a:r>
            <a:endParaRPr lang="en-US" dirty="0">
              <a:effectLst/>
            </a:endParaRPr>
          </a:p>
          <a:p>
            <a:pPr lvl="1"/>
            <a:r>
              <a:rPr lang="en-US" dirty="0">
                <a:effectLst/>
              </a:rPr>
              <a:t>Neustar		- TBD</a:t>
            </a:r>
          </a:p>
          <a:p>
            <a:pPr lvl="1"/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E0D6043-9F68-405B-852D-B3604E0A5520}"/>
              </a:ext>
            </a:extLst>
          </p:cNvPr>
          <p:cNvSpPr txBox="1">
            <a:spLocks/>
          </p:cNvSpPr>
          <p:nvPr/>
        </p:nvSpPr>
        <p:spPr>
          <a:xfrm>
            <a:off x="6216197" y="1346812"/>
            <a:ext cx="5136079" cy="1828800"/>
          </a:xfrm>
          <a:prstGeom prst="rect">
            <a:avLst/>
          </a:prstGeom>
        </p:spPr>
        <p:txBody>
          <a:bodyPr lIns="0" tIns="0" rIns="0" bIns="0"/>
          <a:lstStyle>
            <a:lvl1pPr marL="342900" indent="-342900" algn="l" defTabSz="457200" rtl="0" eaLnBrk="1" fontAlgn="base" hangingPunct="1">
              <a:spcBef>
                <a:spcPts val="1032"/>
              </a:spcBef>
              <a:spcAft>
                <a:spcPct val="0"/>
              </a:spcAft>
              <a:buClr>
                <a:srgbClr val="005496"/>
              </a:buClr>
              <a:buFont typeface="Arial" pitchFamily="34" charset="0"/>
              <a:buChar char="•"/>
              <a:defRPr sz="2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•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»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>
                <a:effectLst/>
              </a:rPr>
              <a:t>2021 Funding</a:t>
            </a:r>
          </a:p>
          <a:p>
            <a:r>
              <a:rPr lang="en-US" dirty="0"/>
              <a:t>Contribution factor announced</a:t>
            </a:r>
          </a:p>
          <a:p>
            <a:pPr lvl="1"/>
            <a:r>
              <a:rPr lang="en-US" dirty="0"/>
              <a:t>.0001821</a:t>
            </a:r>
          </a:p>
          <a:p>
            <a:r>
              <a:rPr lang="en-US" dirty="0"/>
              <a:t>Single invoice for 2021 annual fees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6C5EB-6198-43BE-96E2-02A819744AD9}"/>
              </a:ext>
            </a:extLst>
          </p:cNvPr>
          <p:cNvSpPr txBox="1">
            <a:spLocks/>
          </p:cNvSpPr>
          <p:nvPr/>
        </p:nvSpPr>
        <p:spPr>
          <a:xfrm>
            <a:off x="6216197" y="3569728"/>
            <a:ext cx="5136079" cy="1429784"/>
          </a:xfrm>
          <a:prstGeom prst="rect">
            <a:avLst/>
          </a:prstGeom>
        </p:spPr>
        <p:txBody>
          <a:bodyPr lIns="0" tIns="0" rIns="0" bIns="0"/>
          <a:lstStyle>
            <a:lvl1pPr marL="342900" indent="-342900" algn="l" defTabSz="457200" rtl="0" eaLnBrk="1" fontAlgn="base" hangingPunct="1">
              <a:spcBef>
                <a:spcPts val="1032"/>
              </a:spcBef>
              <a:spcAft>
                <a:spcPct val="0"/>
              </a:spcAft>
              <a:buClr>
                <a:srgbClr val="005496"/>
              </a:buClr>
              <a:buFont typeface="Arial" pitchFamily="34" charset="0"/>
              <a:buChar char="•"/>
              <a:defRPr sz="2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•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»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effectLst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449B09C-84CC-4C17-B122-3F621BC457BD}"/>
              </a:ext>
            </a:extLst>
          </p:cNvPr>
          <p:cNvSpPr txBox="1">
            <a:spLocks/>
          </p:cNvSpPr>
          <p:nvPr/>
        </p:nvSpPr>
        <p:spPr>
          <a:xfrm>
            <a:off x="6216197" y="3324790"/>
            <a:ext cx="5136079" cy="1429784"/>
          </a:xfrm>
          <a:prstGeom prst="rect">
            <a:avLst/>
          </a:prstGeom>
        </p:spPr>
        <p:txBody>
          <a:bodyPr lIns="0" tIns="0" rIns="0" bIns="0"/>
          <a:lstStyle>
            <a:lvl1pPr marL="342900" indent="-342900" algn="l" defTabSz="457200" rtl="0" eaLnBrk="1" fontAlgn="base" hangingPunct="1">
              <a:spcBef>
                <a:spcPts val="1032"/>
              </a:spcBef>
              <a:spcAft>
                <a:spcPct val="0"/>
              </a:spcAft>
              <a:buClr>
                <a:srgbClr val="005496"/>
              </a:buClr>
              <a:buFont typeface="Arial" pitchFamily="34" charset="0"/>
              <a:buChar char="•"/>
              <a:defRPr sz="2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•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»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/>
              <a:t>Outreach &amp; Education</a:t>
            </a:r>
          </a:p>
          <a:p>
            <a:r>
              <a:rPr lang="en-US" dirty="0">
                <a:effectLst/>
              </a:rPr>
              <a:t>Webinar Series Announced</a:t>
            </a:r>
          </a:p>
          <a:p>
            <a:pPr lvl="1"/>
            <a:r>
              <a:rPr lang="en-US" dirty="0"/>
              <a:t>Dec. 3; Jan. 21; Feb. 25</a:t>
            </a:r>
          </a:p>
          <a:p>
            <a:pPr lvl="1"/>
            <a:endParaRPr lang="en-US" dirty="0">
              <a:effectLst/>
            </a:endParaRPr>
          </a:p>
          <a:p>
            <a:endParaRPr lang="en-US" dirty="0">
              <a:effectLst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BAE5724-ADFE-4744-9127-66278BCC03E2}"/>
              </a:ext>
            </a:extLst>
          </p:cNvPr>
          <p:cNvSpPr txBox="1">
            <a:spLocks/>
          </p:cNvSpPr>
          <p:nvPr/>
        </p:nvSpPr>
        <p:spPr>
          <a:xfrm>
            <a:off x="6216197" y="4754574"/>
            <a:ext cx="5136079" cy="1429784"/>
          </a:xfrm>
          <a:prstGeom prst="rect">
            <a:avLst/>
          </a:prstGeom>
        </p:spPr>
        <p:txBody>
          <a:bodyPr lIns="0" tIns="0" rIns="0" bIns="0"/>
          <a:lstStyle>
            <a:lvl1pPr marL="342900" indent="-342900" algn="l" defTabSz="457200" rtl="0" eaLnBrk="1" fontAlgn="base" hangingPunct="1">
              <a:spcBef>
                <a:spcPts val="1032"/>
              </a:spcBef>
              <a:spcAft>
                <a:spcPct val="0"/>
              </a:spcAft>
              <a:buClr>
                <a:srgbClr val="005496"/>
              </a:buClr>
              <a:buFont typeface="Arial" pitchFamily="34" charset="0"/>
              <a:buChar char="•"/>
              <a:defRPr sz="2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•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–"/>
              <a:defRPr sz="20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5496"/>
              </a:buClr>
              <a:buFont typeface="Arial" charset="0"/>
              <a:buChar char="»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/>
              <a:t>STI-GA</a:t>
            </a:r>
          </a:p>
          <a:p>
            <a:r>
              <a:rPr lang="en-US" dirty="0">
                <a:effectLst/>
              </a:rPr>
              <a:t>Board votes to extend ATIS</a:t>
            </a:r>
            <a:endParaRPr lang="en-US" dirty="0"/>
          </a:p>
          <a:p>
            <a:pPr lvl="1"/>
            <a:r>
              <a:rPr lang="en-US" dirty="0"/>
              <a:t>At least t</a:t>
            </a:r>
            <a:r>
              <a:rPr lang="en-US" dirty="0">
                <a:effectLst/>
              </a:rPr>
              <a:t>hrough June 30, 2021, potentially through Dec. 31, 2021.</a:t>
            </a:r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80734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D4E0C43-F21B-437B-BD08-8022B16673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210979"/>
            <a:ext cx="11274552" cy="492443"/>
          </a:xfrm>
        </p:spPr>
        <p:txBody>
          <a:bodyPr/>
          <a:lstStyle/>
          <a:p>
            <a:r>
              <a:rPr lang="en-US" dirty="0"/>
              <a:t>STI-GA Board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3276D-B723-4820-9F3B-1C0F253CC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24" y="1270662"/>
            <a:ext cx="11274552" cy="4667002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en-US" sz="2400" b="1" dirty="0"/>
              <a:t>SPC token Access Policy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/>
              <a:t>Have a current form 499A on file with the FCC 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/>
              <a:t>Have been assigned an Operating Company Number (OCN) 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/>
              <a:t>Have certified with the FCC that they have implemented STIR/SHAKEN or comply with the Robocall Mitigation Program requirements and are listed in the FCC database.</a:t>
            </a:r>
          </a:p>
          <a:p>
            <a:pPr marL="795338" indent="-331788"/>
            <a:r>
              <a:rPr lang="en-US" dirty="0"/>
              <a:t>Effective on the FCC’s Robocall Mitigation Program Certification Filing Deadline</a:t>
            </a:r>
          </a:p>
          <a:p>
            <a:pPr marL="795338" indent="-331788"/>
            <a:r>
              <a:rPr lang="en-US" dirty="0"/>
              <a:t>SPs that have SPC tokens under the current policy must meet the new criteria within 30 days of the FCC certification filing deadline</a:t>
            </a:r>
          </a:p>
          <a:p>
            <a:pPr marL="795338" indent="-331788"/>
            <a:r>
              <a:rPr lang="en-US" dirty="0"/>
              <a:t>https://sti-ga.atis.org/resources/</a:t>
            </a:r>
            <a:endParaRPr lang="en-US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5CF1C-CF52-4587-BD11-3D3FDCCF3F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52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4D727-F1BB-442F-B274-26007AE0B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114C5D-2672-48D1-902F-E7A754C7A6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154395"/>
      </p:ext>
    </p:extLst>
  </p:cSld>
  <p:clrMapOvr>
    <a:masterClrMapping/>
  </p:clrMapOvr>
</p:sld>
</file>

<file path=ppt/theme/theme1.xml><?xml version="1.0" encoding="utf-8"?>
<a:theme xmlns:a="http://schemas.openxmlformats.org/drawingml/2006/main" name="ati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TIS-PPT-Template" id="{C7E58924-9173-4C5F-B493-4573B43FDEE9}" vid="{74CF64B2-0A3B-4B0D-8922-7CEFE9CD93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</TotalTime>
  <Words>207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Tahoma</vt:lpstr>
      <vt:lpstr>atis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Hank Daugherty</dc:creator>
  <cp:lastModifiedBy>Brent Struthers</cp:lastModifiedBy>
  <cp:revision>91</cp:revision>
  <cp:lastPrinted>2016-06-21T20:27:56Z</cp:lastPrinted>
  <dcterms:created xsi:type="dcterms:W3CDTF">2017-03-02T19:43:29Z</dcterms:created>
  <dcterms:modified xsi:type="dcterms:W3CDTF">2020-12-01T21:54:03Z</dcterms:modified>
</cp:coreProperties>
</file>