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6"/>
  </p:notesMasterIdLst>
  <p:handoutMasterIdLst>
    <p:handoutMasterId r:id="rId17"/>
  </p:handoutMasterIdLst>
  <p:sldIdLst>
    <p:sldId id="256" r:id="rId5"/>
    <p:sldId id="292" r:id="rId6"/>
    <p:sldId id="306" r:id="rId7"/>
    <p:sldId id="294" r:id="rId8"/>
    <p:sldId id="302" r:id="rId9"/>
    <p:sldId id="307" r:id="rId10"/>
    <p:sldId id="304" r:id="rId11"/>
    <p:sldId id="308" r:id="rId12"/>
    <p:sldId id="303" r:id="rId13"/>
    <p:sldId id="296" r:id="rId14"/>
    <p:sldId id="267" r:id="rId15"/>
  </p:sldIdLst>
  <p:sldSz cx="9144000" cy="6858000" type="screen4x3"/>
  <p:notesSz cx="7019925" cy="9305925"/>
  <p:defaultTextStyle>
    <a:defPPr>
      <a:defRPr lang="en-C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p15:clr>
            <a:srgbClr val="A4A3A4"/>
          </p15:clr>
        </p15:guide>
        <p15:guide id="2" pos="221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96357" autoAdjust="0"/>
  </p:normalViewPr>
  <p:slideViewPr>
    <p:cSldViewPr>
      <p:cViewPr varScale="1">
        <p:scale>
          <a:sx n="68" d="100"/>
          <a:sy n="68" d="100"/>
        </p:scale>
        <p:origin x="564" y="66"/>
      </p:cViewPr>
      <p:guideLst>
        <p:guide orient="horz" pos="2160"/>
        <p:guide pos="2880"/>
      </p:guideLst>
    </p:cSldViewPr>
  </p:slideViewPr>
  <p:outlineViewPr>
    <p:cViewPr>
      <p:scale>
        <a:sx n="33" d="100"/>
        <a:sy n="33" d="100"/>
      </p:scale>
      <p:origin x="0" y="-230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2347" y="-86"/>
      </p:cViewPr>
      <p:guideLst>
        <p:guide orient="horz" pos="2931"/>
        <p:guide pos="221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41650" cy="465138"/>
          </a:xfrm>
          <a:prstGeom prst="rect">
            <a:avLst/>
          </a:prstGeom>
          <a:noFill/>
          <a:ln>
            <a:noFill/>
          </a:ln>
        </p:spPr>
        <p:txBody>
          <a:bodyPr vert="horz" wrap="square" lIns="93287" tIns="46644" rIns="93287" bIns="46644" numCol="1" anchor="t" anchorCtr="0" compatLnSpc="1">
            <a:prstTxWarp prst="textNoShape">
              <a:avLst/>
            </a:prstTxWarp>
          </a:bodyPr>
          <a:lstStyle>
            <a:lvl1pPr defTabSz="933450" eaLnBrk="1" hangingPunct="1">
              <a:defRPr sz="1200">
                <a:latin typeface="Arial" charset="0"/>
              </a:defRPr>
            </a:lvl1pPr>
          </a:lstStyle>
          <a:p>
            <a:pPr>
              <a:defRPr/>
            </a:pPr>
            <a:endParaRPr lang="en-US" dirty="0"/>
          </a:p>
        </p:txBody>
      </p:sp>
      <p:sp>
        <p:nvSpPr>
          <p:cNvPr id="9219" name="Rectangle 3"/>
          <p:cNvSpPr>
            <a:spLocks noGrp="1" noChangeArrowheads="1"/>
          </p:cNvSpPr>
          <p:nvPr>
            <p:ph type="dt" sz="quarter" idx="1"/>
          </p:nvPr>
        </p:nvSpPr>
        <p:spPr bwMode="auto">
          <a:xfrm>
            <a:off x="3976688" y="0"/>
            <a:ext cx="3041650" cy="465138"/>
          </a:xfrm>
          <a:prstGeom prst="rect">
            <a:avLst/>
          </a:prstGeom>
          <a:noFill/>
          <a:ln>
            <a:noFill/>
          </a:ln>
        </p:spPr>
        <p:txBody>
          <a:bodyPr vert="horz" wrap="square" lIns="93287" tIns="46644" rIns="93287" bIns="46644" numCol="1" anchor="t" anchorCtr="0" compatLnSpc="1">
            <a:prstTxWarp prst="textNoShape">
              <a:avLst/>
            </a:prstTxWarp>
          </a:bodyPr>
          <a:lstStyle>
            <a:lvl1pPr algn="r" defTabSz="933450" eaLnBrk="1" hangingPunct="1">
              <a:defRPr sz="1200">
                <a:latin typeface="Arial" charset="0"/>
              </a:defRPr>
            </a:lvl1pPr>
          </a:lstStyle>
          <a:p>
            <a:pPr>
              <a:defRPr/>
            </a:pPr>
            <a:endParaRPr lang="en-US" dirty="0"/>
          </a:p>
        </p:txBody>
      </p:sp>
      <p:sp>
        <p:nvSpPr>
          <p:cNvPr id="9220" name="Rectangle 4"/>
          <p:cNvSpPr>
            <a:spLocks noGrp="1" noChangeArrowheads="1"/>
          </p:cNvSpPr>
          <p:nvPr>
            <p:ph type="ftr" sz="quarter" idx="2"/>
          </p:nvPr>
        </p:nvSpPr>
        <p:spPr bwMode="auto">
          <a:xfrm>
            <a:off x="0" y="8839200"/>
            <a:ext cx="3041650" cy="465138"/>
          </a:xfrm>
          <a:prstGeom prst="rect">
            <a:avLst/>
          </a:prstGeom>
          <a:noFill/>
          <a:ln>
            <a:noFill/>
          </a:ln>
        </p:spPr>
        <p:txBody>
          <a:bodyPr vert="horz" wrap="square" lIns="93287" tIns="46644" rIns="93287" bIns="46644" numCol="1" anchor="b" anchorCtr="0" compatLnSpc="1">
            <a:prstTxWarp prst="textNoShape">
              <a:avLst/>
            </a:prstTxWarp>
          </a:bodyPr>
          <a:lstStyle>
            <a:lvl1pPr defTabSz="933450" eaLnBrk="1" hangingPunct="1">
              <a:defRPr sz="1200">
                <a:latin typeface="Arial" charset="0"/>
              </a:defRPr>
            </a:lvl1pPr>
          </a:lstStyle>
          <a:p>
            <a:pPr>
              <a:defRPr/>
            </a:pPr>
            <a:endParaRPr lang="en-US" dirty="0"/>
          </a:p>
        </p:txBody>
      </p:sp>
      <p:sp>
        <p:nvSpPr>
          <p:cNvPr id="9221" name="Rectangle 5"/>
          <p:cNvSpPr>
            <a:spLocks noGrp="1" noChangeArrowheads="1"/>
          </p:cNvSpPr>
          <p:nvPr>
            <p:ph type="sldNum" sz="quarter" idx="3"/>
          </p:nvPr>
        </p:nvSpPr>
        <p:spPr bwMode="auto">
          <a:xfrm>
            <a:off x="3976688" y="8839200"/>
            <a:ext cx="3041650" cy="465138"/>
          </a:xfrm>
          <a:prstGeom prst="rect">
            <a:avLst/>
          </a:prstGeom>
          <a:noFill/>
          <a:ln>
            <a:noFill/>
          </a:ln>
        </p:spPr>
        <p:txBody>
          <a:bodyPr vert="horz" wrap="square" lIns="93287" tIns="46644" rIns="93287" bIns="46644" numCol="1" anchor="b" anchorCtr="0" compatLnSpc="1">
            <a:prstTxWarp prst="textNoShape">
              <a:avLst/>
            </a:prstTxWarp>
          </a:bodyPr>
          <a:lstStyle>
            <a:lvl1pPr algn="r" defTabSz="933450" eaLnBrk="1" hangingPunct="1">
              <a:defRPr sz="1200"/>
            </a:lvl1pPr>
          </a:lstStyle>
          <a:p>
            <a:pPr>
              <a:defRPr/>
            </a:pPr>
            <a:fld id="{4804458E-AECC-4D02-A3CC-D3E68FC294AC}" type="slidenum">
              <a:rPr lang="en-US" altLang="en-US"/>
              <a:pPr>
                <a:defRPr/>
              </a:pPr>
              <a:t>‹#›</a:t>
            </a:fld>
            <a:endParaRPr lang="en-US" altLang="en-US" dirty="0"/>
          </a:p>
        </p:txBody>
      </p:sp>
    </p:spTree>
    <p:extLst>
      <p:ext uri="{BB962C8B-B14F-4D97-AF65-F5344CB8AC3E}">
        <p14:creationId xmlns:p14="http://schemas.microsoft.com/office/powerpoint/2010/main" val="35073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1650" cy="465138"/>
          </a:xfrm>
          <a:prstGeom prst="rect">
            <a:avLst/>
          </a:prstGeom>
          <a:noFill/>
          <a:ln>
            <a:noFill/>
          </a:ln>
        </p:spPr>
        <p:txBody>
          <a:bodyPr vert="horz" wrap="square" lIns="93287" tIns="46644" rIns="93287" bIns="46644" numCol="1" anchor="t" anchorCtr="0" compatLnSpc="1">
            <a:prstTxWarp prst="textNoShape">
              <a:avLst/>
            </a:prstTxWarp>
          </a:bodyPr>
          <a:lstStyle>
            <a:lvl1pPr defTabSz="933450" eaLnBrk="1" hangingPunct="1">
              <a:defRPr sz="120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76688" y="0"/>
            <a:ext cx="3041650" cy="465138"/>
          </a:xfrm>
          <a:prstGeom prst="rect">
            <a:avLst/>
          </a:prstGeom>
          <a:noFill/>
          <a:ln>
            <a:noFill/>
          </a:ln>
        </p:spPr>
        <p:txBody>
          <a:bodyPr vert="horz" wrap="square" lIns="93287" tIns="46644" rIns="93287" bIns="46644" numCol="1" anchor="t" anchorCtr="0" compatLnSpc="1">
            <a:prstTxWarp prst="textNoShape">
              <a:avLst/>
            </a:prstTxWarp>
          </a:bodyPr>
          <a:lstStyle>
            <a:lvl1pPr algn="r" defTabSz="933450" eaLnBrk="1" hangingPunct="1">
              <a:defRPr sz="1200">
                <a:latin typeface="Arial" charset="0"/>
              </a:defRPr>
            </a:lvl1pPr>
          </a:lstStyle>
          <a:p>
            <a:pPr>
              <a:defRPr/>
            </a:pPr>
            <a:endParaRPr lang="en-US" dirty="0"/>
          </a:p>
        </p:txBody>
      </p:sp>
      <p:sp>
        <p:nvSpPr>
          <p:cNvPr id="2052" name="Rectangle 4"/>
          <p:cNvSpPr>
            <a:spLocks noGrp="1" noRot="1" noChangeAspect="1" noChangeArrowheads="1" noTextEdit="1"/>
          </p:cNvSpPr>
          <p:nvPr>
            <p:ph type="sldImg" idx="2"/>
          </p:nvPr>
        </p:nvSpPr>
        <p:spPr bwMode="auto">
          <a:xfrm>
            <a:off x="1184275" y="698500"/>
            <a:ext cx="4652963" cy="3489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01675" y="4419600"/>
            <a:ext cx="5616575" cy="4187825"/>
          </a:xfrm>
          <a:prstGeom prst="rect">
            <a:avLst/>
          </a:prstGeom>
          <a:noFill/>
          <a:ln>
            <a:noFill/>
          </a:ln>
        </p:spPr>
        <p:txBody>
          <a:bodyPr vert="horz" wrap="square" lIns="93287" tIns="46644" rIns="93287" bIns="46644"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3078" name="Rectangle 6"/>
          <p:cNvSpPr>
            <a:spLocks noGrp="1" noChangeArrowheads="1"/>
          </p:cNvSpPr>
          <p:nvPr>
            <p:ph type="ftr" sz="quarter" idx="4"/>
          </p:nvPr>
        </p:nvSpPr>
        <p:spPr bwMode="auto">
          <a:xfrm>
            <a:off x="0" y="8839200"/>
            <a:ext cx="3041650" cy="465138"/>
          </a:xfrm>
          <a:prstGeom prst="rect">
            <a:avLst/>
          </a:prstGeom>
          <a:noFill/>
          <a:ln>
            <a:noFill/>
          </a:ln>
        </p:spPr>
        <p:txBody>
          <a:bodyPr vert="horz" wrap="square" lIns="93287" tIns="46644" rIns="93287" bIns="46644" numCol="1" anchor="b" anchorCtr="0" compatLnSpc="1">
            <a:prstTxWarp prst="textNoShape">
              <a:avLst/>
            </a:prstTxWarp>
          </a:bodyPr>
          <a:lstStyle>
            <a:lvl1pPr defTabSz="933450" eaLnBrk="1" hangingPunct="1">
              <a:defRPr sz="120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76688" y="8839200"/>
            <a:ext cx="3041650" cy="465138"/>
          </a:xfrm>
          <a:prstGeom prst="rect">
            <a:avLst/>
          </a:prstGeom>
          <a:noFill/>
          <a:ln>
            <a:noFill/>
          </a:ln>
        </p:spPr>
        <p:txBody>
          <a:bodyPr vert="horz" wrap="square" lIns="93287" tIns="46644" rIns="93287" bIns="46644" numCol="1" anchor="b" anchorCtr="0" compatLnSpc="1">
            <a:prstTxWarp prst="textNoShape">
              <a:avLst/>
            </a:prstTxWarp>
          </a:bodyPr>
          <a:lstStyle>
            <a:lvl1pPr algn="r" defTabSz="933450" eaLnBrk="1" hangingPunct="1">
              <a:defRPr sz="1200"/>
            </a:lvl1pPr>
          </a:lstStyle>
          <a:p>
            <a:pPr>
              <a:defRPr/>
            </a:pPr>
            <a:fld id="{519E9922-84BD-47EB-9BF3-60BBEA51D714}" type="slidenum">
              <a:rPr lang="en-CA" altLang="en-US"/>
              <a:pPr>
                <a:defRPr/>
              </a:pPr>
              <a:t>‹#›</a:t>
            </a:fld>
            <a:endParaRPr lang="en-CA" altLang="en-US" dirty="0"/>
          </a:p>
        </p:txBody>
      </p:sp>
    </p:spTree>
    <p:extLst>
      <p:ext uri="{BB962C8B-B14F-4D97-AF65-F5344CB8AC3E}">
        <p14:creationId xmlns:p14="http://schemas.microsoft.com/office/powerpoint/2010/main" val="149547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a:solidFill>
                  <a:schemeClr val="tx1"/>
                </a:solidFill>
                <a:latin typeface="Arial" panose="020B0604020202020204" pitchFamily="34" charset="0"/>
              </a:defRPr>
            </a:lvl1pPr>
            <a:lvl2pPr marL="742950" indent="-285750" defTabSz="933450">
              <a:defRPr>
                <a:solidFill>
                  <a:schemeClr val="tx1"/>
                </a:solidFill>
                <a:latin typeface="Arial" panose="020B0604020202020204" pitchFamily="34" charset="0"/>
              </a:defRPr>
            </a:lvl2pPr>
            <a:lvl3pPr marL="1143000" indent="-228600" defTabSz="933450">
              <a:defRPr>
                <a:solidFill>
                  <a:schemeClr val="tx1"/>
                </a:solidFill>
                <a:latin typeface="Arial" panose="020B0604020202020204" pitchFamily="34" charset="0"/>
              </a:defRPr>
            </a:lvl3pPr>
            <a:lvl4pPr marL="1600200" indent="-228600" defTabSz="933450">
              <a:defRPr>
                <a:solidFill>
                  <a:schemeClr val="tx1"/>
                </a:solidFill>
                <a:latin typeface="Arial" panose="020B0604020202020204" pitchFamily="34" charset="0"/>
              </a:defRPr>
            </a:lvl4pPr>
            <a:lvl5pPr marL="2057400" indent="-228600" defTabSz="933450">
              <a:defRPr>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defRPr>
            </a:lvl9pPr>
          </a:lstStyle>
          <a:p>
            <a:fld id="{3DBDCCEE-BECC-44B2-9D1E-2E034B32921D}" type="slidenum">
              <a:rPr lang="en-CA" altLang="en-US" smtClean="0"/>
              <a:pPr/>
              <a:t>1</a:t>
            </a:fld>
            <a:endParaRPr lang="en-CA" altLang="en-US" dirty="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026453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5"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957FCAC1-5F9B-42E8-A20D-EF90D8D83A94}" type="slidenum">
              <a:rPr lang="en-CA" altLang="en-US"/>
              <a:pPr>
                <a:defRPr/>
              </a:pPr>
              <a:t>‹#›</a:t>
            </a:fld>
            <a:endParaRPr lang="en-CA" altLang="en-US" dirty="0"/>
          </a:p>
        </p:txBody>
      </p:sp>
    </p:spTree>
    <p:extLst>
      <p:ext uri="{BB962C8B-B14F-4D97-AF65-F5344CB8AC3E}">
        <p14:creationId xmlns:p14="http://schemas.microsoft.com/office/powerpoint/2010/main" val="3458835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5"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47012255-223E-465E-97DF-13F0ED532DDB}" type="slidenum">
              <a:rPr lang="en-CA" altLang="en-US"/>
              <a:pPr>
                <a:defRPr/>
              </a:pPr>
              <a:t>‹#›</a:t>
            </a:fld>
            <a:endParaRPr lang="en-CA" altLang="en-US" dirty="0"/>
          </a:p>
        </p:txBody>
      </p:sp>
    </p:spTree>
    <p:extLst>
      <p:ext uri="{BB962C8B-B14F-4D97-AF65-F5344CB8AC3E}">
        <p14:creationId xmlns:p14="http://schemas.microsoft.com/office/powerpoint/2010/main" val="414082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5"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2FBEE642-199C-4B45-A571-0C5C8B77C58F}" type="slidenum">
              <a:rPr lang="en-CA" altLang="en-US"/>
              <a:pPr>
                <a:defRPr/>
              </a:pPr>
              <a:t>‹#›</a:t>
            </a:fld>
            <a:endParaRPr lang="en-CA" altLang="en-US" dirty="0"/>
          </a:p>
        </p:txBody>
      </p:sp>
    </p:spTree>
    <p:extLst>
      <p:ext uri="{BB962C8B-B14F-4D97-AF65-F5344CB8AC3E}">
        <p14:creationId xmlns:p14="http://schemas.microsoft.com/office/powerpoint/2010/main" val="1464903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5"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59B65565-A102-4B69-AC5C-59D76D783877}" type="slidenum">
              <a:rPr lang="en-CA" altLang="en-US"/>
              <a:pPr>
                <a:defRPr/>
              </a:pPr>
              <a:t>‹#›</a:t>
            </a:fld>
            <a:endParaRPr lang="en-CA" altLang="en-US" dirty="0"/>
          </a:p>
        </p:txBody>
      </p:sp>
    </p:spTree>
    <p:extLst>
      <p:ext uri="{BB962C8B-B14F-4D97-AF65-F5344CB8AC3E}">
        <p14:creationId xmlns:p14="http://schemas.microsoft.com/office/powerpoint/2010/main" val="1398900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5"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B05D1DB4-3CCD-42CE-A314-71C603F7ABD3}" type="slidenum">
              <a:rPr lang="en-CA" altLang="en-US"/>
              <a:pPr>
                <a:defRPr/>
              </a:pPr>
              <a:t>‹#›</a:t>
            </a:fld>
            <a:endParaRPr lang="en-CA" altLang="en-US" dirty="0"/>
          </a:p>
        </p:txBody>
      </p:sp>
    </p:spTree>
    <p:extLst>
      <p:ext uri="{BB962C8B-B14F-4D97-AF65-F5344CB8AC3E}">
        <p14:creationId xmlns:p14="http://schemas.microsoft.com/office/powerpoint/2010/main" val="2403427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5"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6" name="Rectangle 6"/>
          <p:cNvSpPr>
            <a:spLocks noGrp="1" noChangeArrowheads="1"/>
          </p:cNvSpPr>
          <p:nvPr>
            <p:ph type="sldNum" sz="quarter" idx="12"/>
          </p:nvPr>
        </p:nvSpPr>
        <p:spPr>
          <a:ln/>
        </p:spPr>
        <p:txBody>
          <a:bodyPr/>
          <a:lstStyle>
            <a:lvl1pPr>
              <a:defRPr/>
            </a:lvl1pPr>
          </a:lstStyle>
          <a:p>
            <a:pPr>
              <a:defRPr/>
            </a:pPr>
            <a:fld id="{C1E04562-5A3A-4B59-9B75-5BB25732E3B5}" type="slidenum">
              <a:rPr lang="en-CA" altLang="en-US"/>
              <a:pPr>
                <a:defRPr/>
              </a:pPr>
              <a:t>‹#›</a:t>
            </a:fld>
            <a:endParaRPr lang="en-CA" altLang="en-US" dirty="0"/>
          </a:p>
        </p:txBody>
      </p:sp>
    </p:spTree>
    <p:extLst>
      <p:ext uri="{BB962C8B-B14F-4D97-AF65-F5344CB8AC3E}">
        <p14:creationId xmlns:p14="http://schemas.microsoft.com/office/powerpoint/2010/main" val="2343811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6"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7" name="Rectangle 6"/>
          <p:cNvSpPr>
            <a:spLocks noGrp="1" noChangeArrowheads="1"/>
          </p:cNvSpPr>
          <p:nvPr>
            <p:ph type="sldNum" sz="quarter" idx="12"/>
          </p:nvPr>
        </p:nvSpPr>
        <p:spPr>
          <a:ln/>
        </p:spPr>
        <p:txBody>
          <a:bodyPr/>
          <a:lstStyle>
            <a:lvl1pPr>
              <a:defRPr/>
            </a:lvl1pPr>
          </a:lstStyle>
          <a:p>
            <a:pPr>
              <a:defRPr/>
            </a:pPr>
            <a:fld id="{A93C0C8F-F279-4479-842C-0EB9F2FD4884}" type="slidenum">
              <a:rPr lang="en-CA" altLang="en-US"/>
              <a:pPr>
                <a:defRPr/>
              </a:pPr>
              <a:t>‹#›</a:t>
            </a:fld>
            <a:endParaRPr lang="en-CA" altLang="en-US" dirty="0"/>
          </a:p>
        </p:txBody>
      </p:sp>
    </p:spTree>
    <p:extLst>
      <p:ext uri="{BB962C8B-B14F-4D97-AF65-F5344CB8AC3E}">
        <p14:creationId xmlns:p14="http://schemas.microsoft.com/office/powerpoint/2010/main" val="3685985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8"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9" name="Rectangle 6"/>
          <p:cNvSpPr>
            <a:spLocks noGrp="1" noChangeArrowheads="1"/>
          </p:cNvSpPr>
          <p:nvPr>
            <p:ph type="sldNum" sz="quarter" idx="12"/>
          </p:nvPr>
        </p:nvSpPr>
        <p:spPr>
          <a:ln/>
        </p:spPr>
        <p:txBody>
          <a:bodyPr/>
          <a:lstStyle>
            <a:lvl1pPr>
              <a:defRPr/>
            </a:lvl1pPr>
          </a:lstStyle>
          <a:p>
            <a:pPr>
              <a:defRPr/>
            </a:pPr>
            <a:fld id="{4C2E78BD-450D-42DA-95EE-45FE84DC7D99}" type="slidenum">
              <a:rPr lang="en-CA" altLang="en-US"/>
              <a:pPr>
                <a:defRPr/>
              </a:pPr>
              <a:t>‹#›</a:t>
            </a:fld>
            <a:endParaRPr lang="en-CA" altLang="en-US" dirty="0"/>
          </a:p>
        </p:txBody>
      </p:sp>
    </p:spTree>
    <p:extLst>
      <p:ext uri="{BB962C8B-B14F-4D97-AF65-F5344CB8AC3E}">
        <p14:creationId xmlns:p14="http://schemas.microsoft.com/office/powerpoint/2010/main" val="414359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4"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5" name="Rectangle 6"/>
          <p:cNvSpPr>
            <a:spLocks noGrp="1" noChangeArrowheads="1"/>
          </p:cNvSpPr>
          <p:nvPr>
            <p:ph type="sldNum" sz="quarter" idx="12"/>
          </p:nvPr>
        </p:nvSpPr>
        <p:spPr>
          <a:ln/>
        </p:spPr>
        <p:txBody>
          <a:bodyPr/>
          <a:lstStyle>
            <a:lvl1pPr>
              <a:defRPr/>
            </a:lvl1pPr>
          </a:lstStyle>
          <a:p>
            <a:pPr>
              <a:defRPr/>
            </a:pPr>
            <a:fld id="{0212E27B-5053-4854-AFE3-236ADB5F7B73}" type="slidenum">
              <a:rPr lang="en-CA" altLang="en-US"/>
              <a:pPr>
                <a:defRPr/>
              </a:pPr>
              <a:t>‹#›</a:t>
            </a:fld>
            <a:endParaRPr lang="en-CA" altLang="en-US" dirty="0"/>
          </a:p>
        </p:txBody>
      </p:sp>
    </p:spTree>
    <p:extLst>
      <p:ext uri="{BB962C8B-B14F-4D97-AF65-F5344CB8AC3E}">
        <p14:creationId xmlns:p14="http://schemas.microsoft.com/office/powerpoint/2010/main" val="24149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3"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4" name="Rectangle 6"/>
          <p:cNvSpPr>
            <a:spLocks noGrp="1" noChangeArrowheads="1"/>
          </p:cNvSpPr>
          <p:nvPr>
            <p:ph type="sldNum" sz="quarter" idx="12"/>
          </p:nvPr>
        </p:nvSpPr>
        <p:spPr>
          <a:ln/>
        </p:spPr>
        <p:txBody>
          <a:bodyPr/>
          <a:lstStyle>
            <a:lvl1pPr>
              <a:defRPr/>
            </a:lvl1pPr>
          </a:lstStyle>
          <a:p>
            <a:pPr>
              <a:defRPr/>
            </a:pPr>
            <a:fld id="{535B2A42-9810-46E2-8AE3-41C4AC69DE7A}" type="slidenum">
              <a:rPr lang="en-CA" altLang="en-US"/>
              <a:pPr>
                <a:defRPr/>
              </a:pPr>
              <a:t>‹#›</a:t>
            </a:fld>
            <a:endParaRPr lang="en-CA" altLang="en-US" dirty="0"/>
          </a:p>
        </p:txBody>
      </p:sp>
    </p:spTree>
    <p:extLst>
      <p:ext uri="{BB962C8B-B14F-4D97-AF65-F5344CB8AC3E}">
        <p14:creationId xmlns:p14="http://schemas.microsoft.com/office/powerpoint/2010/main" val="4093915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6"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7" name="Rectangle 6"/>
          <p:cNvSpPr>
            <a:spLocks noGrp="1" noChangeArrowheads="1"/>
          </p:cNvSpPr>
          <p:nvPr>
            <p:ph type="sldNum" sz="quarter" idx="12"/>
          </p:nvPr>
        </p:nvSpPr>
        <p:spPr>
          <a:ln/>
        </p:spPr>
        <p:txBody>
          <a:bodyPr/>
          <a:lstStyle>
            <a:lvl1pPr>
              <a:defRPr/>
            </a:lvl1pPr>
          </a:lstStyle>
          <a:p>
            <a:pPr>
              <a:defRPr/>
            </a:pPr>
            <a:fld id="{60A703B3-C475-49FD-8421-D1EA8121D3F8}" type="slidenum">
              <a:rPr lang="en-CA" altLang="en-US"/>
              <a:pPr>
                <a:defRPr/>
              </a:pPr>
              <a:t>‹#›</a:t>
            </a:fld>
            <a:endParaRPr lang="en-CA" altLang="en-US" dirty="0"/>
          </a:p>
        </p:txBody>
      </p:sp>
    </p:spTree>
    <p:extLst>
      <p:ext uri="{BB962C8B-B14F-4D97-AF65-F5344CB8AC3E}">
        <p14:creationId xmlns:p14="http://schemas.microsoft.com/office/powerpoint/2010/main" val="3289314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March 28, 2017</a:t>
            </a:r>
            <a:endParaRPr lang="en-CA" dirty="0"/>
          </a:p>
        </p:txBody>
      </p:sp>
      <p:sp>
        <p:nvSpPr>
          <p:cNvPr id="6" name="Rectangle 5"/>
          <p:cNvSpPr>
            <a:spLocks noGrp="1" noChangeArrowheads="1"/>
          </p:cNvSpPr>
          <p:nvPr>
            <p:ph type="ftr" sz="quarter" idx="11"/>
          </p:nvPr>
        </p:nvSpPr>
        <p:spPr>
          <a:ln/>
        </p:spPr>
        <p:txBody>
          <a:bodyPr/>
          <a:lstStyle>
            <a:lvl1pPr>
              <a:defRPr/>
            </a:lvl1pPr>
          </a:lstStyle>
          <a:p>
            <a:pPr>
              <a:defRPr/>
            </a:pPr>
            <a:r>
              <a:rPr lang="en-CA" dirty="0"/>
              <a:t>B&amp;C WG</a:t>
            </a:r>
          </a:p>
        </p:txBody>
      </p:sp>
      <p:sp>
        <p:nvSpPr>
          <p:cNvPr id="7" name="Rectangle 6"/>
          <p:cNvSpPr>
            <a:spLocks noGrp="1" noChangeArrowheads="1"/>
          </p:cNvSpPr>
          <p:nvPr>
            <p:ph type="sldNum" sz="quarter" idx="12"/>
          </p:nvPr>
        </p:nvSpPr>
        <p:spPr>
          <a:ln/>
        </p:spPr>
        <p:txBody>
          <a:bodyPr/>
          <a:lstStyle>
            <a:lvl1pPr>
              <a:defRPr/>
            </a:lvl1pPr>
          </a:lstStyle>
          <a:p>
            <a:pPr>
              <a:defRPr/>
            </a:pPr>
            <a:fld id="{ACFEEC61-AEE0-459A-A00F-00338C0462B6}" type="slidenum">
              <a:rPr lang="en-CA" altLang="en-US"/>
              <a:pPr>
                <a:defRPr/>
              </a:pPr>
              <a:t>‹#›</a:t>
            </a:fld>
            <a:endParaRPr lang="en-CA" altLang="en-US" dirty="0"/>
          </a:p>
        </p:txBody>
      </p:sp>
    </p:spTree>
    <p:extLst>
      <p:ext uri="{BB962C8B-B14F-4D97-AF65-F5344CB8AC3E}">
        <p14:creationId xmlns:p14="http://schemas.microsoft.com/office/powerpoint/2010/main" val="4231627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CA"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r>
              <a:rPr lang="en-US" dirty="0"/>
              <a:t>March 28, 2017</a:t>
            </a:r>
            <a:endParaRPr lang="en-CA"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r>
              <a:rPr lang="en-CA" dirty="0"/>
              <a:t>B&amp;C WG</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C82B564-A8A9-424A-BA21-ED93EAC60DB2}" type="slidenum">
              <a:rPr lang="en-CA" altLang="en-US"/>
              <a:pPr>
                <a:defRPr/>
              </a:pPr>
              <a:t>‹#›</a:t>
            </a:fld>
            <a:endParaRPr lang="en-CA"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mailto:rwmccausland@intrado.com" TargetMode="External"/><Relationship Id="rId2" Type="http://schemas.openxmlformats.org/officeDocument/2006/relationships/hyperlink" Target="mailto:philip.linse@lumen.com" TargetMode="External"/><Relationship Id="rId1" Type="http://schemas.openxmlformats.org/officeDocument/2006/relationships/slideLayout" Target="../slideLayouts/slideLayout2.xml"/><Relationship Id="rId5" Type="http://schemas.openxmlformats.org/officeDocument/2006/relationships/hyperlink" Target="mailto:Rosemary.Leist1@T-Mobile.com" TargetMode="External"/><Relationship Id="rId4" Type="http://schemas.openxmlformats.org/officeDocument/2006/relationships/hyperlink" Target="mailto:betty.sanders@charter.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nationalnanpa.com/transition_to_10_digit_dialing_for_988/index.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mss91-ctp.trendmicro.com/wis/clicktime/v1/query?url=https%3a%2f%2fwww.fcc.gov%2freassigned%2dnumbers%2ddatabase&amp;umid=4E504B03-BE26-C905-8D65-E4F53E82F55B&amp;auth=19120be9529b25014b618505cb01789c5433dae7-f3108c22e0720c75214d3e7a9b43e09e4ffd6284" TargetMode="External"/><Relationship Id="rId2" Type="http://schemas.openxmlformats.org/officeDocument/2006/relationships/hyperlink" Target="https://imss91-ctp.trendmicro.com/wis/clicktime/v1/query?url=https%3a%2f%2fwww.reassigned.us&amp;umid=4E504B03-BE26-C905-8D65-E4F53E82F55B&amp;auth=19120be9529b25014b618505cb01789c5433dae7-6f30169311b5754c4cb868b4cb85590c39c84e9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60648"/>
            <a:ext cx="7702550" cy="3024336"/>
          </a:xfrm>
        </p:spPr>
        <p:txBody>
          <a:bodyPr/>
          <a:lstStyle/>
          <a:p>
            <a:pPr eaLnBrk="1" hangingPunct="1"/>
            <a:r>
              <a:rPr lang="en-US" altLang="en-US" sz="3200" b="1" dirty="0"/>
              <a:t>North American Numbering Council</a:t>
            </a:r>
            <a:br>
              <a:rPr lang="en-US" altLang="en-US" sz="3200" b="1" dirty="0"/>
            </a:br>
            <a:r>
              <a:rPr lang="en-US" altLang="en-US" sz="3200" b="1" dirty="0"/>
              <a:t>(NANC)</a:t>
            </a:r>
            <a:br>
              <a:rPr lang="en-US" altLang="en-US" sz="3200" b="1" dirty="0"/>
            </a:br>
            <a:br>
              <a:rPr lang="en-US" altLang="en-US" sz="3200" b="1" dirty="0"/>
            </a:br>
            <a:r>
              <a:rPr lang="en-US" altLang="en-US" sz="2400" b="1" dirty="0"/>
              <a:t>Numbering Administration Oversight Working Group (NAOWG)</a:t>
            </a:r>
            <a:endParaRPr lang="en-CA" altLang="en-US" sz="2400" b="1" dirty="0"/>
          </a:p>
        </p:txBody>
      </p:sp>
      <p:sp>
        <p:nvSpPr>
          <p:cNvPr id="4099" name="Text Box 4"/>
          <p:cNvSpPr txBox="1">
            <a:spLocks noChangeArrowheads="1"/>
          </p:cNvSpPr>
          <p:nvPr/>
        </p:nvSpPr>
        <p:spPr bwMode="auto">
          <a:xfrm>
            <a:off x="701675" y="3356992"/>
            <a:ext cx="7850188" cy="350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000" b="1" i="1">
                <a:solidFill>
                  <a:schemeClr val="tx2"/>
                </a:solidFill>
              </a:rPr>
              <a:t> April 15, </a:t>
            </a:r>
            <a:r>
              <a:rPr lang="en-US" altLang="en-US" sz="2000" b="1" i="1" dirty="0">
                <a:solidFill>
                  <a:schemeClr val="tx2"/>
                </a:solidFill>
              </a:rPr>
              <a:t>2021</a:t>
            </a:r>
          </a:p>
          <a:p>
            <a:pPr algn="ctr" eaLnBrk="1" hangingPunct="1">
              <a:spcBef>
                <a:spcPts val="600"/>
              </a:spcBef>
              <a:buFontTx/>
              <a:buNone/>
            </a:pPr>
            <a:r>
              <a:rPr lang="en-US" altLang="en-US" sz="1800" dirty="0">
                <a:solidFill>
                  <a:schemeClr val="tx2"/>
                </a:solidFill>
              </a:rPr>
              <a:t>Co-Chairs:</a:t>
            </a:r>
          </a:p>
          <a:p>
            <a:pPr algn="ctr" eaLnBrk="1" hangingPunct="1">
              <a:spcBef>
                <a:spcPts val="600"/>
              </a:spcBef>
              <a:buNone/>
            </a:pPr>
            <a:r>
              <a:rPr lang="en-US" altLang="en-US" sz="1800" dirty="0">
                <a:solidFill>
                  <a:schemeClr val="tx2"/>
                </a:solidFill>
              </a:rPr>
              <a:t> Philip Linse, Lumen</a:t>
            </a:r>
          </a:p>
          <a:p>
            <a:pPr algn="ctr" eaLnBrk="1" hangingPunct="1">
              <a:spcBef>
                <a:spcPts val="600"/>
              </a:spcBef>
              <a:buNone/>
            </a:pPr>
            <a:r>
              <a:rPr lang="en-US" altLang="en-US" sz="1800" dirty="0">
                <a:solidFill>
                  <a:schemeClr val="tx2"/>
                </a:solidFill>
              </a:rPr>
              <a:t>Robert McCausland, Intrado Communications</a:t>
            </a:r>
          </a:p>
          <a:p>
            <a:pPr algn="ctr" eaLnBrk="1" hangingPunct="1">
              <a:spcBef>
                <a:spcPts val="600"/>
              </a:spcBef>
              <a:buFontTx/>
              <a:buNone/>
            </a:pPr>
            <a:r>
              <a:rPr lang="en-US" altLang="en-US" sz="1800" dirty="0">
                <a:solidFill>
                  <a:schemeClr val="tx2"/>
                </a:solidFill>
              </a:rPr>
              <a:t>Betty Sanders, Charter</a:t>
            </a:r>
          </a:p>
          <a:p>
            <a:pPr algn="ctr" eaLnBrk="1" hangingPunct="1">
              <a:spcBef>
                <a:spcPts val="600"/>
              </a:spcBef>
              <a:buFontTx/>
              <a:buNone/>
            </a:pPr>
            <a:endParaRPr lang="en-US" altLang="en-US" sz="1800" dirty="0">
              <a:solidFill>
                <a:schemeClr val="tx2"/>
              </a:solidFill>
            </a:endParaRPr>
          </a:p>
          <a:p>
            <a:pPr algn="ctr" eaLnBrk="1" hangingPunct="1">
              <a:spcBef>
                <a:spcPts val="600"/>
              </a:spcBef>
              <a:buFontTx/>
              <a:buNone/>
            </a:pPr>
            <a:r>
              <a:rPr lang="en-US" altLang="en-US" sz="1800" dirty="0">
                <a:solidFill>
                  <a:schemeClr val="tx2"/>
                </a:solidFill>
              </a:rPr>
              <a:t>FCC Liaisons:</a:t>
            </a:r>
          </a:p>
          <a:p>
            <a:pPr algn="ctr" eaLnBrk="1" hangingPunct="1">
              <a:spcBef>
                <a:spcPts val="600"/>
              </a:spcBef>
              <a:buFontTx/>
              <a:buNone/>
            </a:pPr>
            <a:r>
              <a:rPr lang="en-US" altLang="en-US" sz="1800" dirty="0">
                <a:solidFill>
                  <a:schemeClr val="tx2"/>
                </a:solidFill>
              </a:rPr>
              <a:t>William Andrle, </a:t>
            </a:r>
            <a:r>
              <a:rPr lang="en-US" altLang="en-US" sz="1800">
                <a:solidFill>
                  <a:schemeClr val="tx2"/>
                </a:solidFill>
              </a:rPr>
              <a:t>Myrva Charles, </a:t>
            </a:r>
            <a:endParaRPr lang="en-US" altLang="en-US" sz="1800" dirty="0">
              <a:solidFill>
                <a:schemeClr val="tx2"/>
              </a:solidFill>
            </a:endParaRPr>
          </a:p>
          <a:p>
            <a:pPr algn="ctr" eaLnBrk="1" hangingPunct="1">
              <a:spcBef>
                <a:spcPts val="600"/>
              </a:spcBef>
              <a:buFontTx/>
              <a:buNone/>
            </a:pPr>
            <a:r>
              <a:rPr lang="en-US" altLang="en-US" sz="1800" dirty="0">
                <a:solidFill>
                  <a:schemeClr val="tx2"/>
                </a:solidFill>
              </a:rPr>
              <a:t>Karen Schroeder</a:t>
            </a:r>
            <a:br>
              <a:rPr lang="en-US" altLang="en-US" sz="1800" dirty="0">
                <a:solidFill>
                  <a:schemeClr val="tx2"/>
                </a:solidFill>
              </a:rPr>
            </a:br>
            <a:endParaRPr lang="en-CA" altLang="en-US" sz="1800"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45232" y="274638"/>
            <a:ext cx="7571184" cy="1143000"/>
          </a:xfrm>
        </p:spPr>
        <p:txBody>
          <a:bodyPr/>
          <a:lstStyle/>
          <a:p>
            <a:pPr eaLnBrk="1" hangingPunct="1"/>
            <a:r>
              <a:rPr lang="en-US" altLang="en-US" sz="3200" b="1" u="sng" dirty="0"/>
              <a:t>Numbering Administration Oversight Working Group (NAOWG) Members</a:t>
            </a:r>
          </a:p>
        </p:txBody>
      </p:sp>
      <p:sp>
        <p:nvSpPr>
          <p:cNvPr id="12291" name="Rectangle 3"/>
          <p:cNvSpPr>
            <a:spLocks noGrp="1" noChangeArrowheads="1"/>
          </p:cNvSpPr>
          <p:nvPr>
            <p:ph type="body" idx="1"/>
          </p:nvPr>
        </p:nvSpPr>
        <p:spPr>
          <a:xfrm>
            <a:off x="2692052" y="1340768"/>
            <a:ext cx="4040188" cy="639762"/>
          </a:xfrm>
        </p:spPr>
        <p:txBody>
          <a:bodyPr/>
          <a:lstStyle/>
          <a:p>
            <a:pPr eaLnBrk="1" hangingPunct="1">
              <a:lnSpc>
                <a:spcPct val="90000"/>
              </a:lnSpc>
            </a:pPr>
            <a:r>
              <a:rPr lang="en-US" altLang="en-US" dirty="0"/>
              <a:t>NAOWG Members:</a:t>
            </a:r>
          </a:p>
        </p:txBody>
      </p:sp>
      <p:sp>
        <p:nvSpPr>
          <p:cNvPr id="12292" name="Content Placeholder 1"/>
          <p:cNvSpPr>
            <a:spLocks noGrp="1" noChangeArrowheads="1"/>
          </p:cNvSpPr>
          <p:nvPr>
            <p:ph sz="half" idx="2"/>
          </p:nvPr>
        </p:nvSpPr>
        <p:spPr>
          <a:xfrm>
            <a:off x="1094928" y="2276872"/>
            <a:ext cx="4040188" cy="3744416"/>
          </a:xfrm>
        </p:spPr>
        <p:txBody>
          <a:bodyPr/>
          <a:lstStyle/>
          <a:p>
            <a:pPr eaLnBrk="1" hangingPunct="1">
              <a:lnSpc>
                <a:spcPct val="90000"/>
              </a:lnSpc>
            </a:pPr>
            <a:r>
              <a:rPr lang="en-US" dirty="0"/>
              <a:t>ACA Connects</a:t>
            </a:r>
          </a:p>
          <a:p>
            <a:pPr eaLnBrk="1" hangingPunct="1">
              <a:lnSpc>
                <a:spcPct val="90000"/>
              </a:lnSpc>
            </a:pPr>
            <a:r>
              <a:rPr lang="en-US" altLang="en-US" dirty="0"/>
              <a:t>Ad Hoc</a:t>
            </a:r>
          </a:p>
          <a:p>
            <a:pPr eaLnBrk="1" hangingPunct="1">
              <a:lnSpc>
                <a:spcPct val="90000"/>
              </a:lnSpc>
            </a:pPr>
            <a:r>
              <a:rPr lang="en-US" altLang="en-US" dirty="0"/>
              <a:t>AT&amp;T</a:t>
            </a:r>
          </a:p>
          <a:p>
            <a:pPr eaLnBrk="1" hangingPunct="1">
              <a:lnSpc>
                <a:spcPct val="90000"/>
              </a:lnSpc>
            </a:pPr>
            <a:r>
              <a:rPr lang="en-US" altLang="en-US" dirty="0"/>
              <a:t>Bandwidth</a:t>
            </a:r>
          </a:p>
          <a:p>
            <a:pPr eaLnBrk="1" hangingPunct="1">
              <a:lnSpc>
                <a:spcPct val="90000"/>
              </a:lnSpc>
            </a:pPr>
            <a:r>
              <a:rPr lang="en-US" altLang="en-US" dirty="0"/>
              <a:t>Charter</a:t>
            </a:r>
          </a:p>
          <a:p>
            <a:pPr eaLnBrk="1" hangingPunct="1">
              <a:lnSpc>
                <a:spcPct val="90000"/>
              </a:lnSpc>
            </a:pPr>
            <a:r>
              <a:rPr lang="en-US" altLang="en-US" dirty="0"/>
              <a:t>Comcast</a:t>
            </a:r>
          </a:p>
          <a:p>
            <a:pPr eaLnBrk="1" hangingPunct="1">
              <a:lnSpc>
                <a:spcPct val="90000"/>
              </a:lnSpc>
            </a:pPr>
            <a:r>
              <a:rPr lang="en-US" altLang="en-US" dirty="0"/>
              <a:t>Cox</a:t>
            </a:r>
          </a:p>
          <a:p>
            <a:pPr eaLnBrk="1" hangingPunct="1">
              <a:lnSpc>
                <a:spcPct val="90000"/>
              </a:lnSpc>
            </a:pPr>
            <a:r>
              <a:rPr lang="en-US" altLang="en-US" dirty="0"/>
              <a:t>Inteliquent</a:t>
            </a:r>
          </a:p>
          <a:p>
            <a:pPr eaLnBrk="1" hangingPunct="1">
              <a:lnSpc>
                <a:spcPct val="90000"/>
              </a:lnSpc>
            </a:pPr>
            <a:r>
              <a:rPr lang="en-US" altLang="en-US" dirty="0"/>
              <a:t>Intrado Communications</a:t>
            </a:r>
          </a:p>
          <a:p>
            <a:pPr eaLnBrk="1" hangingPunct="1">
              <a:lnSpc>
                <a:spcPct val="90000"/>
              </a:lnSpc>
            </a:pPr>
            <a:endParaRPr lang="en-US" altLang="en-US" dirty="0"/>
          </a:p>
          <a:p>
            <a:endParaRPr lang="en-US" altLang="en-US" dirty="0"/>
          </a:p>
        </p:txBody>
      </p:sp>
      <p:sp>
        <p:nvSpPr>
          <p:cNvPr id="11270" name="Content Placeholder 3"/>
          <p:cNvSpPr>
            <a:spLocks noGrp="1" noChangeArrowheads="1"/>
          </p:cNvSpPr>
          <p:nvPr>
            <p:ph sz="quarter" idx="4"/>
          </p:nvPr>
        </p:nvSpPr>
        <p:spPr>
          <a:xfrm>
            <a:off x="5282753" y="2276872"/>
            <a:ext cx="4041775" cy="3744416"/>
          </a:xfrm>
        </p:spPr>
        <p:txBody>
          <a:bodyPr/>
          <a:lstStyle/>
          <a:p>
            <a:pPr eaLnBrk="1" hangingPunct="1">
              <a:lnSpc>
                <a:spcPct val="90000"/>
              </a:lnSpc>
            </a:pPr>
            <a:r>
              <a:rPr lang="en-US" altLang="en-US" dirty="0"/>
              <a:t>Lumen</a:t>
            </a:r>
          </a:p>
          <a:p>
            <a:pPr eaLnBrk="1" hangingPunct="1">
              <a:lnSpc>
                <a:spcPct val="90000"/>
              </a:lnSpc>
            </a:pPr>
            <a:r>
              <a:rPr lang="en-US" altLang="en-US" dirty="0"/>
              <a:t>Maine PUC</a:t>
            </a:r>
          </a:p>
          <a:p>
            <a:pPr eaLnBrk="1" hangingPunct="1">
              <a:lnSpc>
                <a:spcPct val="90000"/>
              </a:lnSpc>
            </a:pPr>
            <a:r>
              <a:rPr lang="en-US" altLang="en-US" dirty="0"/>
              <a:t>NARUC-WA</a:t>
            </a:r>
          </a:p>
          <a:p>
            <a:pPr eaLnBrk="1" hangingPunct="1">
              <a:lnSpc>
                <a:spcPct val="90000"/>
              </a:lnSpc>
            </a:pPr>
            <a:r>
              <a:rPr lang="en-US" altLang="en-US" dirty="0"/>
              <a:t>PACE</a:t>
            </a:r>
          </a:p>
          <a:p>
            <a:pPr eaLnBrk="1" hangingPunct="1">
              <a:lnSpc>
                <a:spcPct val="90000"/>
              </a:lnSpc>
            </a:pPr>
            <a:r>
              <a:rPr lang="en-US" altLang="en-US" dirty="0"/>
              <a:t>TDS</a:t>
            </a:r>
          </a:p>
          <a:p>
            <a:pPr eaLnBrk="1" hangingPunct="1">
              <a:lnSpc>
                <a:spcPct val="90000"/>
              </a:lnSpc>
            </a:pPr>
            <a:r>
              <a:rPr lang="en-US" altLang="en-US" dirty="0"/>
              <a:t>Telnyx</a:t>
            </a:r>
          </a:p>
          <a:p>
            <a:pPr eaLnBrk="1" hangingPunct="1">
              <a:lnSpc>
                <a:spcPct val="90000"/>
              </a:lnSpc>
            </a:pPr>
            <a:r>
              <a:rPr lang="en-US" altLang="en-US" dirty="0"/>
              <a:t>T-Mobile</a:t>
            </a:r>
          </a:p>
          <a:p>
            <a:pPr eaLnBrk="1" hangingPunct="1">
              <a:lnSpc>
                <a:spcPct val="90000"/>
              </a:lnSpc>
            </a:pPr>
            <a:r>
              <a:rPr lang="en-US" altLang="en-US" dirty="0"/>
              <a:t>US Connect</a:t>
            </a:r>
          </a:p>
          <a:p>
            <a:pPr eaLnBrk="1" hangingPunct="1">
              <a:lnSpc>
                <a:spcPct val="90000"/>
              </a:lnSpc>
            </a:pPr>
            <a:r>
              <a:rPr lang="en-US" altLang="en-US" dirty="0"/>
              <a:t>Verizon</a:t>
            </a:r>
          </a:p>
        </p:txBody>
      </p:sp>
      <p:sp>
        <p:nvSpPr>
          <p:cNvPr id="12295"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400" dirty="0"/>
              <a:t> </a:t>
            </a:r>
            <a:endParaRPr lang="en-CA" altLang="en-US" sz="1400" dirty="0"/>
          </a:p>
        </p:txBody>
      </p:sp>
      <p:sp>
        <p:nvSpPr>
          <p:cNvPr id="1229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B9F6B9A-52A6-4C13-B9B4-AF86A6F40C0F}" type="slidenum">
              <a:rPr lang="en-CA" altLang="en-US" sz="1400" smtClean="0"/>
              <a:pPr>
                <a:spcBef>
                  <a:spcPct val="0"/>
                </a:spcBef>
                <a:buFontTx/>
                <a:buNone/>
              </a:pPr>
              <a:t>10</a:t>
            </a:fld>
            <a:endParaRPr lang="en-CA" alt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633412"/>
          </a:xfrm>
        </p:spPr>
        <p:txBody>
          <a:bodyPr/>
          <a:lstStyle/>
          <a:p>
            <a:pPr eaLnBrk="1" hangingPunct="1"/>
            <a:r>
              <a:rPr lang="en-US" altLang="en-US" sz="3200" b="1" u="sng" dirty="0"/>
              <a:t>Future Meetings/Contact Information</a:t>
            </a:r>
          </a:p>
        </p:txBody>
      </p:sp>
      <p:sp>
        <p:nvSpPr>
          <p:cNvPr id="12291" name="Rectangle 3"/>
          <p:cNvSpPr>
            <a:spLocks noGrp="1" noChangeArrowheads="1"/>
          </p:cNvSpPr>
          <p:nvPr>
            <p:ph type="body" idx="1"/>
          </p:nvPr>
        </p:nvSpPr>
        <p:spPr>
          <a:xfrm>
            <a:off x="35496" y="2996952"/>
            <a:ext cx="8435975" cy="3096337"/>
          </a:xfrm>
        </p:spPr>
        <p:txBody>
          <a:bodyPr/>
          <a:lstStyle/>
          <a:p>
            <a:pPr marL="609600" indent="-609600" eaLnBrk="1" hangingPunct="1">
              <a:spcBef>
                <a:spcPct val="0"/>
              </a:spcBef>
              <a:buFontTx/>
              <a:buNone/>
              <a:defRPr/>
            </a:pPr>
            <a:endParaRPr lang="en-US" altLang="en-US" sz="1800" b="1" dirty="0"/>
          </a:p>
          <a:p>
            <a:pPr marL="609600" indent="-609600" eaLnBrk="1" hangingPunct="1">
              <a:buFontTx/>
              <a:buNone/>
              <a:defRPr/>
            </a:pPr>
            <a:endParaRPr lang="en-US" altLang="en-US" sz="1800" b="1" dirty="0"/>
          </a:p>
          <a:p>
            <a:pPr marL="609600" indent="-609600" eaLnBrk="1" hangingPunct="1">
              <a:buFontTx/>
              <a:buNone/>
              <a:defRPr/>
            </a:pPr>
            <a:endParaRPr lang="en-US" altLang="en-US" sz="1400" b="1" dirty="0">
              <a:cs typeface="Times New Roman" panose="02020603050405020304" pitchFamily="18" charset="0"/>
            </a:endParaRPr>
          </a:p>
          <a:p>
            <a:pPr marL="609600" indent="-609600" algn="ctr" eaLnBrk="1" hangingPunct="1">
              <a:buFontTx/>
              <a:buNone/>
              <a:defRPr/>
            </a:pPr>
            <a:r>
              <a:rPr lang="en-US" altLang="en-US" sz="1600" b="1" i="1" dirty="0">
                <a:latin typeface="Times New Roman" panose="02020603050405020304" pitchFamily="18" charset="0"/>
              </a:rPr>
              <a:t>Contact the Co-Chairs for complete meeting or conference call details</a:t>
            </a:r>
          </a:p>
          <a:p>
            <a:pPr marL="0" indent="0" eaLnBrk="1" hangingPunct="1">
              <a:buNone/>
              <a:defRPr/>
            </a:pPr>
            <a:r>
              <a:rPr lang="en-US" sz="1600" b="1" i="1" dirty="0">
                <a:solidFill>
                  <a:schemeClr val="accent5">
                    <a:lumMod val="50000"/>
                  </a:schemeClr>
                </a:solidFill>
                <a:latin typeface="Times New Roman" panose="02020603050405020304" pitchFamily="18" charset="0"/>
              </a:rPr>
              <a:t>		Philip Linse – </a:t>
            </a:r>
            <a:r>
              <a:rPr lang="en-US" sz="1600" b="1" i="1" dirty="0">
                <a:solidFill>
                  <a:schemeClr val="accent5">
                    <a:lumMod val="50000"/>
                  </a:schemeClr>
                </a:solidFill>
                <a:latin typeface="Times New Roman" panose="02020603050405020304" pitchFamily="18" charset="0"/>
                <a:hlinkClick r:id="rId2">
                  <a:extLst>
                    <a:ext uri="{A12FA001-AC4F-418D-AE19-62706E023703}">
                      <ahyp:hlinkClr xmlns:ahyp="http://schemas.microsoft.com/office/drawing/2018/hyperlinkcolor" val="tx"/>
                    </a:ext>
                  </a:extLst>
                </a:hlinkClick>
              </a:rPr>
              <a:t>philip.linse@lumen.com</a:t>
            </a:r>
            <a:endParaRPr lang="en-US" altLang="en-US" sz="1600" b="1" i="1" dirty="0">
              <a:solidFill>
                <a:schemeClr val="accent5">
                  <a:lumMod val="50000"/>
                </a:schemeClr>
              </a:solidFill>
              <a:latin typeface="Times New Roman" panose="02020603050405020304" pitchFamily="18" charset="0"/>
            </a:endParaRPr>
          </a:p>
          <a:p>
            <a:pPr marL="0" indent="0" eaLnBrk="1" hangingPunct="1">
              <a:buNone/>
              <a:defRPr/>
            </a:pPr>
            <a:r>
              <a:rPr lang="en-US" sz="1600" b="1" i="1" dirty="0">
                <a:solidFill>
                  <a:schemeClr val="accent5">
                    <a:lumMod val="50000"/>
                  </a:schemeClr>
                </a:solidFill>
                <a:latin typeface="Times New Roman" panose="02020603050405020304" pitchFamily="18" charset="0"/>
              </a:rPr>
              <a:t>		Robert McCausland –</a:t>
            </a:r>
            <a:r>
              <a:rPr lang="en-US" sz="1600" b="1" i="1" dirty="0">
                <a:solidFill>
                  <a:schemeClr val="accent5">
                    <a:lumMod val="50000"/>
                  </a:schemeClr>
                </a:solidFill>
                <a:latin typeface="Times New Roman" panose="02020603050405020304" pitchFamily="18" charset="0"/>
                <a:hlinkClick r:id="rId3">
                  <a:extLst>
                    <a:ext uri="{A12FA001-AC4F-418D-AE19-62706E023703}">
                      <ahyp:hlinkClr xmlns:ahyp="http://schemas.microsoft.com/office/drawing/2018/hyperlinkcolor" val="tx"/>
                    </a:ext>
                  </a:extLst>
                </a:hlinkClick>
              </a:rPr>
              <a:t> rwmccausland@intrado.com, </a:t>
            </a:r>
            <a:r>
              <a:rPr lang="en-US" altLang="en-US" sz="1600" b="1" i="1" dirty="0">
                <a:solidFill>
                  <a:schemeClr val="accent5">
                    <a:lumMod val="50000"/>
                  </a:schemeClr>
                </a:solidFill>
                <a:latin typeface="Times New Roman" panose="02020603050405020304" pitchFamily="18" charset="0"/>
              </a:rPr>
              <a:t>or </a:t>
            </a:r>
          </a:p>
          <a:p>
            <a:pPr marL="0" indent="0" eaLnBrk="1" hangingPunct="1">
              <a:buNone/>
              <a:defRPr/>
            </a:pPr>
            <a:r>
              <a:rPr lang="en-US" sz="1600" b="1" i="1" dirty="0">
                <a:solidFill>
                  <a:schemeClr val="accent5">
                    <a:lumMod val="50000"/>
                  </a:schemeClr>
                </a:solidFill>
                <a:latin typeface="Times New Roman" panose="02020603050405020304" pitchFamily="18" charset="0"/>
              </a:rPr>
              <a:t>		Betty Sanders – </a:t>
            </a:r>
            <a:r>
              <a:rPr lang="en-US" sz="1600" b="1" i="1" dirty="0">
                <a:solidFill>
                  <a:schemeClr val="accent5">
                    <a:lumMod val="50000"/>
                  </a:schemeClr>
                </a:solidFill>
                <a:latin typeface="Times New Roman" panose="02020603050405020304" pitchFamily="18" charset="0"/>
                <a:hlinkClick r:id="rId4">
                  <a:extLst>
                    <a:ext uri="{A12FA001-AC4F-418D-AE19-62706E023703}">
                      <ahyp:hlinkClr xmlns:ahyp="http://schemas.microsoft.com/office/drawing/2018/hyperlinkcolor" val="tx"/>
                    </a:ext>
                  </a:extLst>
                </a:hlinkClick>
              </a:rPr>
              <a:t>betty.sanders@charter.com</a:t>
            </a:r>
            <a:r>
              <a:rPr lang="en-US" sz="1600" b="1" i="1" dirty="0">
                <a:solidFill>
                  <a:schemeClr val="accent5">
                    <a:lumMod val="50000"/>
                  </a:schemeClr>
                </a:solidFill>
                <a:latin typeface="Times New Roman" panose="02020603050405020304" pitchFamily="18" charset="0"/>
              </a:rPr>
              <a:t>,</a:t>
            </a:r>
            <a:endParaRPr lang="en-US" sz="1600" b="1" i="1" dirty="0">
              <a:solidFill>
                <a:schemeClr val="accent5">
                  <a:lumMod val="50000"/>
                </a:schemeClr>
              </a:solidFill>
              <a:latin typeface="Times New Roman" panose="02020603050405020304" pitchFamily="18" charset="0"/>
              <a:hlinkClick r:id="rId5">
                <a:extLst>
                  <a:ext uri="{A12FA001-AC4F-418D-AE19-62706E023703}">
                    <ahyp:hlinkClr xmlns:ahyp="http://schemas.microsoft.com/office/drawing/2018/hyperlinkcolor" val="tx"/>
                  </a:ext>
                </a:extLst>
              </a:hlinkClick>
            </a:endParaRPr>
          </a:p>
          <a:p>
            <a:pPr eaLnBrk="1" hangingPunct="1">
              <a:defRPr/>
            </a:pPr>
            <a:endParaRPr lang="en-US" altLang="en-US" sz="1600" b="1" i="1" u="sng" dirty="0">
              <a:solidFill>
                <a:schemeClr val="accent5">
                  <a:lumMod val="50000"/>
                </a:schemeClr>
              </a:solidFill>
              <a:latin typeface="Times New Roman" panose="02020603050405020304" pitchFamily="18" charset="0"/>
            </a:endParaRPr>
          </a:p>
          <a:p>
            <a:pPr marL="609600" indent="-609600" eaLnBrk="1" hangingPunct="1">
              <a:buFontTx/>
              <a:buNone/>
              <a:defRPr/>
            </a:pPr>
            <a:endParaRPr lang="en-US" altLang="en-US" b="1" dirty="0"/>
          </a:p>
          <a:p>
            <a:pPr marL="609600" indent="-609600" eaLnBrk="1" hangingPunct="1">
              <a:buFontTx/>
              <a:buNone/>
              <a:defRPr/>
            </a:pPr>
            <a:endParaRPr lang="en-US" altLang="en-US" sz="3600" b="1" dirty="0"/>
          </a:p>
          <a:p>
            <a:pPr marL="609600" indent="-609600" eaLnBrk="1" hangingPunct="1">
              <a:buFontTx/>
              <a:buNone/>
              <a:defRPr/>
            </a:pPr>
            <a:endParaRPr lang="en-US" altLang="en-US" sz="2000" dirty="0"/>
          </a:p>
        </p:txBody>
      </p:sp>
      <p:sp>
        <p:nvSpPr>
          <p:cNvPr id="1331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dirty="0"/>
          </a:p>
        </p:txBody>
      </p:sp>
      <p:sp>
        <p:nvSpPr>
          <p:cNvPr id="1332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60BF5AF-BC3E-41D7-BB4A-7BDC769DD36C}" type="slidenum">
              <a:rPr lang="en-CA" altLang="en-US" sz="1400" smtClean="0"/>
              <a:pPr>
                <a:spcBef>
                  <a:spcPct val="0"/>
                </a:spcBef>
                <a:buFontTx/>
                <a:buNone/>
              </a:pPr>
              <a:t>11</a:t>
            </a:fld>
            <a:endParaRPr lang="en-CA" altLang="en-US" sz="1400" dirty="0"/>
          </a:p>
        </p:txBody>
      </p:sp>
      <p:sp>
        <p:nvSpPr>
          <p:cNvPr id="9" name="Rectangle 8">
            <a:extLst>
              <a:ext uri="{FF2B5EF4-FFF2-40B4-BE49-F238E27FC236}">
                <a16:creationId xmlns:a16="http://schemas.microsoft.com/office/drawing/2014/main" id="{E318B7A7-B8BE-4AC5-BE21-16A9E9C71EBE}"/>
              </a:ext>
            </a:extLst>
          </p:cNvPr>
          <p:cNvSpPr/>
          <p:nvPr/>
        </p:nvSpPr>
        <p:spPr>
          <a:xfrm>
            <a:off x="1763688" y="1268760"/>
            <a:ext cx="1368152" cy="646331"/>
          </a:xfrm>
          <a:prstGeom prst="rect">
            <a:avLst/>
          </a:prstGeom>
        </p:spPr>
        <p:txBody>
          <a:bodyPr wrap="square">
            <a:spAutoFit/>
          </a:bodyPr>
          <a:lstStyle/>
          <a:p>
            <a:r>
              <a:rPr lang="en-US" b="1" u="sng" dirty="0"/>
              <a:t>2021</a:t>
            </a:r>
          </a:p>
          <a:p>
            <a:endParaRPr lang="en-US" dirty="0"/>
          </a:p>
        </p:txBody>
      </p:sp>
      <p:sp>
        <p:nvSpPr>
          <p:cNvPr id="10" name="Rectangle 9">
            <a:extLst>
              <a:ext uri="{FF2B5EF4-FFF2-40B4-BE49-F238E27FC236}">
                <a16:creationId xmlns:a16="http://schemas.microsoft.com/office/drawing/2014/main" id="{1699C015-6DA8-4E30-9C73-61916BD917B9}"/>
              </a:ext>
            </a:extLst>
          </p:cNvPr>
          <p:cNvSpPr/>
          <p:nvPr/>
        </p:nvSpPr>
        <p:spPr>
          <a:xfrm>
            <a:off x="1708450" y="1778997"/>
            <a:ext cx="6103910" cy="987200"/>
          </a:xfrm>
          <a:prstGeom prst="rect">
            <a:avLst/>
          </a:prstGeom>
        </p:spPr>
        <p:txBody>
          <a:bodyPr wrap="square" numCol="4">
            <a:normAutofit lnSpcReduction="10000"/>
          </a:bodyPr>
          <a:lstStyle/>
          <a:p>
            <a:pPr marL="0" marR="0">
              <a:lnSpc>
                <a:spcPct val="115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Jan 28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Feb 25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Mar 25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Apr 29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a:effectLst/>
                <a:latin typeface="Arial" panose="020B0604020202020204" pitchFamily="34" charset="0"/>
                <a:ea typeface="Calibri" panose="020F0502020204030204" pitchFamily="34" charset="0"/>
                <a:cs typeface="Times New Roman" panose="02020603050405020304" pitchFamily="18" charset="0"/>
              </a:rPr>
              <a:t>May 20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u="sng">
                <a:effectLst/>
                <a:latin typeface="Arial" panose="020B0604020202020204" pitchFamily="34" charset="0"/>
                <a:ea typeface="Calibri" panose="020F0502020204030204" pitchFamily="34" charset="0"/>
                <a:cs typeface="Times New Roman" panose="02020603050405020304" pitchFamily="18" charset="0"/>
              </a:rPr>
              <a:t>Jun 10*</a:t>
            </a:r>
            <a:endParaRPr lang="en-US" sz="18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Jul 29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Aug 26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u="sng">
                <a:effectLst/>
                <a:latin typeface="Arial" panose="020B0604020202020204" pitchFamily="34" charset="0"/>
                <a:ea typeface="Calibri" panose="020F0502020204030204" pitchFamily="34" charset="0"/>
                <a:cs typeface="Times New Roman" panose="02020603050405020304" pitchFamily="18" charset="0"/>
              </a:rPr>
              <a:t>Sep 9* </a:t>
            </a:r>
            <a:endParaRPr lang="en-US" sz="1800"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2" name="TextBox 1">
            <a:extLst>
              <a:ext uri="{FF2B5EF4-FFF2-40B4-BE49-F238E27FC236}">
                <a16:creationId xmlns:a16="http://schemas.microsoft.com/office/drawing/2014/main" id="{794DB8AD-0926-44D7-9DD0-BEAFB7C0569E}"/>
              </a:ext>
            </a:extLst>
          </p:cNvPr>
          <p:cNvSpPr txBox="1"/>
          <p:nvPr/>
        </p:nvSpPr>
        <p:spPr>
          <a:xfrm>
            <a:off x="1331369" y="5908623"/>
            <a:ext cx="4371710" cy="276999"/>
          </a:xfrm>
          <a:prstGeom prst="rect">
            <a:avLst/>
          </a:prstGeom>
          <a:noFill/>
        </p:spPr>
        <p:txBody>
          <a:bodyPr wrap="none" rtlCol="0">
            <a:spAutoFit/>
          </a:bodyPr>
          <a:lstStyle/>
          <a:p>
            <a:r>
              <a:rPr lang="en-US" sz="1200"/>
              <a:t>* Dates adjusted to accommodate scheduled NANC meetings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633412"/>
          </a:xfrm>
        </p:spPr>
        <p:txBody>
          <a:bodyPr/>
          <a:lstStyle/>
          <a:p>
            <a:pPr eaLnBrk="1" hangingPunct="1"/>
            <a:r>
              <a:rPr lang="en-US" altLang="en-US" sz="3200" b="1" u="sng" dirty="0"/>
              <a:t>Area of Responsibility</a:t>
            </a:r>
          </a:p>
        </p:txBody>
      </p:sp>
      <p:sp>
        <p:nvSpPr>
          <p:cNvPr id="3075" name="Rectangle 3"/>
          <p:cNvSpPr>
            <a:spLocks noGrp="1" noChangeArrowheads="1"/>
          </p:cNvSpPr>
          <p:nvPr>
            <p:ph type="body" idx="1"/>
          </p:nvPr>
        </p:nvSpPr>
        <p:spPr>
          <a:xfrm>
            <a:off x="457200" y="981075"/>
            <a:ext cx="8229600" cy="5740400"/>
          </a:xfrm>
        </p:spPr>
        <p:txBody>
          <a:bodyPr/>
          <a:lstStyle/>
          <a:p>
            <a:pPr eaLnBrk="1" hangingPunct="1">
              <a:lnSpc>
                <a:spcPct val="80000"/>
              </a:lnSpc>
              <a:defRPr/>
            </a:pPr>
            <a:r>
              <a:rPr lang="en-US" sz="2000" b="1" dirty="0"/>
              <a:t>Mission:</a:t>
            </a:r>
            <a:r>
              <a:rPr lang="en-US" sz="2000" dirty="0"/>
              <a:t>  The Numbering Administration Oversight Working Group oversees the activities and reviews the performances of the North American Numbering Plan Administrator (NANPA), and the Billing and Collection Agent. It also provides oversight of number portability administration and the Reassigned Numbers Database Administrator.  </a:t>
            </a:r>
          </a:p>
          <a:p>
            <a:pPr marL="0" indent="0" eaLnBrk="1" hangingPunct="1">
              <a:lnSpc>
                <a:spcPct val="80000"/>
              </a:lnSpc>
              <a:buFontTx/>
              <a:buNone/>
              <a:defRPr/>
            </a:pPr>
            <a:endParaRPr lang="en-US" sz="2000" dirty="0"/>
          </a:p>
          <a:p>
            <a:pPr eaLnBrk="1" hangingPunct="1">
              <a:lnSpc>
                <a:spcPct val="80000"/>
              </a:lnSpc>
              <a:defRPr/>
            </a:pPr>
            <a:r>
              <a:rPr lang="en-US" altLang="en-US" sz="2000" dirty="0"/>
              <a:t>FCC contract oversight of the following vendors</a:t>
            </a:r>
          </a:p>
          <a:p>
            <a:pPr lvl="1" eaLnBrk="1" hangingPunct="1">
              <a:lnSpc>
                <a:spcPct val="80000"/>
              </a:lnSpc>
              <a:defRPr/>
            </a:pPr>
            <a:endParaRPr lang="en-US" altLang="en-US" sz="1800" dirty="0"/>
          </a:p>
          <a:p>
            <a:pPr lvl="1" eaLnBrk="1" hangingPunct="1">
              <a:lnSpc>
                <a:spcPct val="80000"/>
              </a:lnSpc>
              <a:defRPr/>
            </a:pPr>
            <a:r>
              <a:rPr lang="en-US" altLang="en-US" sz="1600" dirty="0"/>
              <a:t>Billing &amp; Collections (B&amp;C) Agent – Welch LLC </a:t>
            </a:r>
          </a:p>
          <a:p>
            <a:pPr lvl="2" eaLnBrk="1" hangingPunct="1">
              <a:lnSpc>
                <a:spcPct val="80000"/>
              </a:lnSpc>
              <a:defRPr/>
            </a:pPr>
            <a:r>
              <a:rPr lang="en-US" altLang="en-US" sz="1200" dirty="0"/>
              <a:t>Bills and Collects from the Telecommunications industry for payment for the functions of the B&amp;C Agent, NANPA, PA, and RNDA Vendors</a:t>
            </a:r>
          </a:p>
          <a:p>
            <a:pPr lvl="1" eaLnBrk="1" hangingPunct="1">
              <a:lnSpc>
                <a:spcPct val="80000"/>
              </a:lnSpc>
              <a:defRPr/>
            </a:pPr>
            <a:r>
              <a:rPr lang="en-US" altLang="en-US" sz="1600" dirty="0"/>
              <a:t>North American Numbering Plan Administrator (NANPA) – Somos </a:t>
            </a:r>
          </a:p>
          <a:p>
            <a:pPr lvl="2" eaLnBrk="1" hangingPunct="1">
              <a:lnSpc>
                <a:spcPct val="80000"/>
              </a:lnSpc>
              <a:defRPr/>
            </a:pPr>
            <a:r>
              <a:rPr lang="en-US" altLang="en-US" sz="1200" dirty="0"/>
              <a:t>NANPA – Administers the allocation of the North American Numbering Plan (NANP) numbering resources, the allocation of 1,000’s Block Number Pooling, and the Routing Number Administration (RNA) for p-ANI numbering resources</a:t>
            </a:r>
          </a:p>
          <a:p>
            <a:pPr lvl="1" eaLnBrk="1" hangingPunct="1">
              <a:lnSpc>
                <a:spcPct val="80000"/>
              </a:lnSpc>
              <a:defRPr/>
            </a:pPr>
            <a:r>
              <a:rPr lang="en-US" altLang="en-US" sz="1600" dirty="0"/>
              <a:t>Reassigned Numbers Database Administrator (RNDA) – Somos</a:t>
            </a:r>
          </a:p>
          <a:p>
            <a:pPr lvl="2" eaLnBrk="1" hangingPunct="1">
              <a:lnSpc>
                <a:spcPct val="80000"/>
              </a:lnSpc>
              <a:defRPr/>
            </a:pPr>
            <a:r>
              <a:rPr lang="en-US" altLang="en-US" sz="1200" dirty="0"/>
              <a:t>RNDA – Administers the data that is provided into the RND and the service that is provided to callers. </a:t>
            </a:r>
          </a:p>
          <a:p>
            <a:pPr lvl="2" eaLnBrk="1" hangingPunct="1">
              <a:lnSpc>
                <a:spcPct val="80000"/>
              </a:lnSpc>
              <a:defRPr/>
            </a:pPr>
            <a:endParaRPr lang="en-US" altLang="en-US" sz="1400" dirty="0"/>
          </a:p>
          <a:p>
            <a:pPr eaLnBrk="1" hangingPunct="1">
              <a:lnSpc>
                <a:spcPct val="80000"/>
              </a:lnSpc>
              <a:defRPr/>
            </a:pPr>
            <a:r>
              <a:rPr lang="en-US" altLang="en-US" sz="2000" dirty="0"/>
              <a:t>Oversight of Number Portability Industry Forum (NPIF)</a:t>
            </a:r>
          </a:p>
          <a:p>
            <a:pPr lvl="1" eaLnBrk="1" hangingPunct="1">
              <a:lnSpc>
                <a:spcPct val="80000"/>
              </a:lnSpc>
              <a:defRPr/>
            </a:pPr>
            <a:endParaRPr lang="en-US" altLang="en-US" sz="1800" dirty="0"/>
          </a:p>
        </p:txBody>
      </p:sp>
      <p:sp>
        <p:nvSpPr>
          <p:cNvPr id="717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8E30BBF-106D-4BCE-BD8D-47615AF26370}" type="slidenum">
              <a:rPr lang="en-CA" altLang="en-US" sz="1400" smtClean="0"/>
              <a:pPr>
                <a:spcBef>
                  <a:spcPct val="0"/>
                </a:spcBef>
                <a:buFontTx/>
                <a:buNone/>
              </a:pPr>
              <a:t>2</a:t>
            </a:fld>
            <a:endParaRPr lang="en-CA" alt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noChangeArrowheads="1"/>
          </p:cNvSpPr>
          <p:nvPr>
            <p:ph type="title"/>
          </p:nvPr>
        </p:nvSpPr>
        <p:spPr>
          <a:xfrm>
            <a:off x="457200" y="44450"/>
            <a:ext cx="8229600" cy="1143000"/>
          </a:xfrm>
        </p:spPr>
        <p:txBody>
          <a:bodyPr/>
          <a:lstStyle/>
          <a:p>
            <a:r>
              <a:rPr lang="en-US" altLang="en-US" sz="3200" b="1" u="sng" dirty="0"/>
              <a:t>Contract</a:t>
            </a:r>
            <a:r>
              <a:rPr lang="en-US" altLang="en-US" sz="3600" b="1" u="sng" dirty="0"/>
              <a:t> </a:t>
            </a:r>
            <a:r>
              <a:rPr lang="en-US" altLang="en-US" sz="3200" b="1" u="sng" dirty="0"/>
              <a:t>Status</a:t>
            </a:r>
          </a:p>
        </p:txBody>
      </p:sp>
      <p:sp>
        <p:nvSpPr>
          <p:cNvPr id="5123" name="Content Placeholder 2"/>
          <p:cNvSpPr>
            <a:spLocks noGrp="1"/>
          </p:cNvSpPr>
          <p:nvPr>
            <p:ph idx="1"/>
          </p:nvPr>
        </p:nvSpPr>
        <p:spPr>
          <a:xfrm>
            <a:off x="457200" y="1196975"/>
            <a:ext cx="8229600" cy="5327650"/>
          </a:xfrm>
        </p:spPr>
        <p:txBody>
          <a:bodyPr/>
          <a:lstStyle/>
          <a:p>
            <a:pPr marL="0" indent="0">
              <a:buFontTx/>
              <a:buNone/>
              <a:defRPr/>
            </a:pPr>
            <a:r>
              <a:rPr lang="en-US" altLang="en-US" sz="2000"/>
              <a:t>NANPA/RNDA</a:t>
            </a:r>
            <a:r>
              <a:rPr lang="en-US" altLang="en-US" sz="2000" dirty="0"/>
              <a:t>:</a:t>
            </a:r>
          </a:p>
          <a:p>
            <a:pPr>
              <a:defRPr/>
            </a:pPr>
            <a:r>
              <a:rPr lang="en-US" altLang="en-US" sz="2000" dirty="0"/>
              <a:t>SomosGov, Inc. – Awarded combined </a:t>
            </a:r>
            <a:r>
              <a:rPr lang="en-US" altLang="en-US" sz="2000"/>
              <a:t>NANPA/RNDA </a:t>
            </a:r>
            <a:r>
              <a:rPr lang="en-US" altLang="en-US" sz="2000" dirty="0"/>
              <a:t>contract</a:t>
            </a:r>
          </a:p>
          <a:p>
            <a:pPr lvl="1">
              <a:defRPr/>
            </a:pPr>
            <a:r>
              <a:rPr lang="en-US" altLang="en-US" sz="1600" dirty="0"/>
              <a:t>Effective December 1, 2020</a:t>
            </a:r>
          </a:p>
          <a:p>
            <a:pPr lvl="1">
              <a:defRPr/>
            </a:pPr>
            <a:r>
              <a:rPr lang="en-US" altLang="en-US" sz="1600" dirty="0"/>
              <a:t>Five-year base duration, plus three one-year options (total up to eight years); current expiration November 30, 2025</a:t>
            </a:r>
          </a:p>
          <a:p>
            <a:pPr marL="457200" lvl="1" indent="0">
              <a:buNone/>
              <a:defRPr/>
            </a:pPr>
            <a:endParaRPr lang="en-US" altLang="en-US" sz="1600" dirty="0"/>
          </a:p>
          <a:p>
            <a:pPr marL="457200" lvl="1" indent="0">
              <a:buNone/>
              <a:defRPr/>
            </a:pPr>
            <a:endParaRPr lang="en-US" altLang="en-US" sz="1600" dirty="0"/>
          </a:p>
          <a:p>
            <a:pPr marL="0" indent="0">
              <a:buFontTx/>
              <a:buNone/>
              <a:defRPr/>
            </a:pPr>
            <a:r>
              <a:rPr lang="en-US" altLang="en-US" sz="2000" dirty="0"/>
              <a:t>B&amp;C Agent:  </a:t>
            </a:r>
          </a:p>
          <a:p>
            <a:pPr>
              <a:defRPr/>
            </a:pPr>
            <a:r>
              <a:rPr lang="en-US" altLang="en-US" sz="2000" dirty="0"/>
              <a:t>Welch LLP – Billing &amp; Collections contract</a:t>
            </a:r>
          </a:p>
          <a:p>
            <a:pPr lvl="1">
              <a:defRPr/>
            </a:pPr>
            <a:r>
              <a:rPr lang="en-US" altLang="en-US" sz="1600" dirty="0"/>
              <a:t>Effective May 1, 2018</a:t>
            </a:r>
          </a:p>
          <a:p>
            <a:pPr lvl="1">
              <a:defRPr/>
            </a:pPr>
            <a:r>
              <a:rPr lang="en-US" altLang="en-US" sz="1600" dirty="0"/>
              <a:t>Five-year duration; current expiration April 30, 2023</a:t>
            </a:r>
          </a:p>
          <a:p>
            <a:pPr lvl="1">
              <a:defRPr/>
            </a:pPr>
            <a:endParaRPr lang="en-US" altLang="en-US" sz="1600" dirty="0"/>
          </a:p>
          <a:p>
            <a:pPr>
              <a:defRPr/>
            </a:pPr>
            <a:endParaRPr lang="en-US" altLang="en-US" sz="2000" dirty="0"/>
          </a:p>
          <a:p>
            <a:pPr>
              <a:defRPr/>
            </a:pPr>
            <a:endParaRPr lang="en-US" altLang="en-US" sz="2400" dirty="0"/>
          </a:p>
        </p:txBody>
      </p:sp>
      <p:sp>
        <p:nvSpPr>
          <p:cNvPr id="1126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95E8-B7C9-4E69-8DFD-392F36EB9B39}" type="slidenum">
              <a:rPr lang="en-CA" altLang="en-US" sz="1400" smtClean="0"/>
              <a:pPr>
                <a:spcBef>
                  <a:spcPct val="0"/>
                </a:spcBef>
                <a:buFontTx/>
                <a:buNone/>
              </a:pPr>
              <a:t>3</a:t>
            </a:fld>
            <a:endParaRPr lang="en-CA" alt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79512" y="274638"/>
            <a:ext cx="8712968" cy="633412"/>
          </a:xfrm>
        </p:spPr>
        <p:txBody>
          <a:bodyPr/>
          <a:lstStyle/>
          <a:p>
            <a:pPr eaLnBrk="1" hangingPunct="1"/>
            <a:r>
              <a:rPr lang="en-US" altLang="en-US" sz="3200" b="1" u="sng" dirty="0"/>
              <a:t>Contract Oversight</a:t>
            </a:r>
            <a:r>
              <a:rPr lang="en-US" altLang="en-US" sz="3200" b="1" u="sng" dirty="0">
                <a:solidFill>
                  <a:schemeClr val="tx1"/>
                </a:solidFill>
              </a:rPr>
              <a:t> Activity</a:t>
            </a:r>
          </a:p>
        </p:txBody>
      </p:sp>
      <p:sp>
        <p:nvSpPr>
          <p:cNvPr id="6147" name="Rectangle 3"/>
          <p:cNvSpPr>
            <a:spLocks noGrp="1" noChangeArrowheads="1"/>
          </p:cNvSpPr>
          <p:nvPr>
            <p:ph type="body" idx="1"/>
          </p:nvPr>
        </p:nvSpPr>
        <p:spPr>
          <a:xfrm>
            <a:off x="457200" y="1269107"/>
            <a:ext cx="8229600" cy="5616277"/>
          </a:xfrm>
        </p:spPr>
        <p:txBody>
          <a:bodyPr/>
          <a:lstStyle/>
          <a:p>
            <a:pPr eaLnBrk="1" hangingPunct="1">
              <a:lnSpc>
                <a:spcPct val="80000"/>
              </a:lnSpc>
              <a:buFontTx/>
              <a:buNone/>
              <a:defRPr/>
            </a:pPr>
            <a:endParaRPr lang="en-US" altLang="en-US" sz="2200" dirty="0"/>
          </a:p>
          <a:p>
            <a:pPr eaLnBrk="1" hangingPunct="1">
              <a:lnSpc>
                <a:spcPct val="80000"/>
              </a:lnSpc>
              <a:defRPr/>
            </a:pPr>
            <a:r>
              <a:rPr lang="en-US" altLang="en-US" sz="2400" dirty="0"/>
              <a:t>Activities:</a:t>
            </a:r>
          </a:p>
          <a:p>
            <a:pPr lvl="1" eaLnBrk="1" hangingPunct="1">
              <a:defRPr/>
            </a:pPr>
            <a:r>
              <a:rPr lang="en-US" altLang="en-US" sz="1800"/>
              <a:t>Monthly </a:t>
            </a:r>
            <a:r>
              <a:rPr lang="en-US" altLang="en-US" sz="1800" dirty="0"/>
              <a:t>Review of Deliverables NANPA</a:t>
            </a:r>
          </a:p>
          <a:p>
            <a:pPr lvl="2" eaLnBrk="1" hangingPunct="1">
              <a:defRPr/>
            </a:pPr>
            <a:r>
              <a:rPr lang="en-US" altLang="en-US" sz="1400"/>
              <a:t>NANPA monthly report development</a:t>
            </a:r>
          </a:p>
          <a:p>
            <a:pPr lvl="2" eaLnBrk="1" hangingPunct="1">
              <a:defRPr/>
            </a:pPr>
            <a:r>
              <a:rPr lang="en-US" altLang="en-US" sz="1400"/>
              <a:t>NANPA evaluation matrix development</a:t>
            </a:r>
          </a:p>
          <a:p>
            <a:pPr lvl="2" eaLnBrk="1" hangingPunct="1">
              <a:defRPr/>
            </a:pPr>
            <a:r>
              <a:rPr lang="en-US" altLang="en-US" sz="1400"/>
              <a:t>NANPA system development</a:t>
            </a:r>
          </a:p>
          <a:p>
            <a:pPr lvl="2" eaLnBrk="1" hangingPunct="1">
              <a:defRPr/>
            </a:pPr>
            <a:r>
              <a:rPr lang="en-US" altLang="en-US" sz="1400"/>
              <a:t>988 Implementation (10-Digit Dialing) status</a:t>
            </a:r>
          </a:p>
          <a:p>
            <a:pPr lvl="1" eaLnBrk="1" hangingPunct="1">
              <a:defRPr/>
            </a:pPr>
            <a:endParaRPr lang="en-US" altLang="en-US" sz="1800" dirty="0"/>
          </a:p>
          <a:p>
            <a:pPr lvl="1" eaLnBrk="1" hangingPunct="1">
              <a:defRPr/>
            </a:pPr>
            <a:r>
              <a:rPr lang="en-US" altLang="en-US" sz="1800" dirty="0"/>
              <a:t>Monthly review of RNDA</a:t>
            </a:r>
          </a:p>
          <a:p>
            <a:pPr lvl="2" eaLnBrk="1" hangingPunct="1">
              <a:defRPr/>
            </a:pPr>
            <a:r>
              <a:rPr lang="en-US" altLang="en-US" sz="1400"/>
              <a:t>Monthly report development</a:t>
            </a:r>
          </a:p>
          <a:p>
            <a:pPr lvl="2" eaLnBrk="1" hangingPunct="1">
              <a:defRPr/>
            </a:pPr>
            <a:r>
              <a:rPr lang="en-US" altLang="en-US" sz="1400"/>
              <a:t>Evaluation matrix development</a:t>
            </a:r>
            <a:endParaRPr lang="en-US" altLang="en-US" sz="1400" dirty="0"/>
          </a:p>
          <a:p>
            <a:pPr lvl="2" eaLnBrk="1" hangingPunct="1">
              <a:defRPr/>
            </a:pPr>
            <a:r>
              <a:rPr lang="en-US" altLang="en-US" sz="1400"/>
              <a:t>Reporting data into the RND</a:t>
            </a:r>
            <a:endParaRPr lang="en-US" altLang="en-US" sz="1400" dirty="0"/>
          </a:p>
          <a:p>
            <a:pPr lvl="2" eaLnBrk="1" hangingPunct="1">
              <a:defRPr/>
            </a:pPr>
            <a:endParaRPr lang="en-US" altLang="en-US" sz="1400" dirty="0"/>
          </a:p>
          <a:p>
            <a:pPr lvl="1" eaLnBrk="1" hangingPunct="1">
              <a:defRPr/>
            </a:pPr>
            <a:r>
              <a:rPr lang="en-US" altLang="en-US" sz="1800" dirty="0"/>
              <a:t>Monthly Review of Deliverables B&amp;C Agent</a:t>
            </a:r>
          </a:p>
          <a:p>
            <a:pPr lvl="2" eaLnBrk="1" hangingPunct="1">
              <a:defRPr/>
            </a:pPr>
            <a:r>
              <a:rPr lang="en-US" altLang="en-US" sz="1400"/>
              <a:t>NANPA financial monthly report</a:t>
            </a:r>
          </a:p>
          <a:p>
            <a:pPr lvl="2" eaLnBrk="1" hangingPunct="1">
              <a:defRPr/>
            </a:pPr>
            <a:r>
              <a:rPr lang="en-US" altLang="en-US" sz="1400"/>
              <a:t>RND financial monthly report</a:t>
            </a:r>
          </a:p>
          <a:p>
            <a:pPr lvl="2" eaLnBrk="1" hangingPunct="1">
              <a:defRPr/>
            </a:pPr>
            <a:endParaRPr lang="en-US" altLang="en-US" sz="1400" dirty="0"/>
          </a:p>
          <a:p>
            <a:pPr lvl="1" eaLnBrk="1" hangingPunct="1">
              <a:defRPr/>
            </a:pPr>
            <a:r>
              <a:rPr lang="en-US" altLang="en-US" sz="1800" dirty="0"/>
              <a:t>LNP Oversight</a:t>
            </a:r>
          </a:p>
          <a:p>
            <a:pPr lvl="2" eaLnBrk="1" hangingPunct="1">
              <a:defRPr/>
            </a:pPr>
            <a:r>
              <a:rPr lang="en-US" altLang="en-US" sz="1400" dirty="0"/>
              <a:t>Number Portability Industry Forum (NPIF)</a:t>
            </a:r>
          </a:p>
          <a:p>
            <a:pPr lvl="1" eaLnBrk="1" hangingPunct="1">
              <a:defRPr/>
            </a:pPr>
            <a:endParaRPr lang="en-US" altLang="en-US" sz="1800" dirty="0"/>
          </a:p>
        </p:txBody>
      </p:sp>
      <p:sp>
        <p:nvSpPr>
          <p:cNvPr id="614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8AB404B-D4AC-4A3B-9D6E-ACF19618A6B4}" type="slidenum">
              <a:rPr lang="en-CA" altLang="en-US" sz="1400" smtClean="0"/>
              <a:pPr>
                <a:spcBef>
                  <a:spcPct val="0"/>
                </a:spcBef>
                <a:buFontTx/>
                <a:buNone/>
              </a:pPr>
              <a:t>4</a:t>
            </a:fld>
            <a:endParaRPr lang="en-CA" alt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A971-75D4-4962-B625-E370DAB15CEC}"/>
              </a:ext>
            </a:extLst>
          </p:cNvPr>
          <p:cNvSpPr>
            <a:spLocks noGrp="1"/>
          </p:cNvSpPr>
          <p:nvPr>
            <p:ph type="title"/>
          </p:nvPr>
        </p:nvSpPr>
        <p:spPr>
          <a:xfrm>
            <a:off x="457200" y="188640"/>
            <a:ext cx="8229600" cy="1143000"/>
          </a:xfrm>
        </p:spPr>
        <p:txBody>
          <a:bodyPr/>
          <a:lstStyle/>
          <a:p>
            <a:r>
              <a:rPr lang="en-US" sz="3200" b="1" u="sng" dirty="0"/>
              <a:t>NANPA</a:t>
            </a:r>
          </a:p>
        </p:txBody>
      </p:sp>
      <p:sp>
        <p:nvSpPr>
          <p:cNvPr id="3" name="Content Placeholder 2">
            <a:extLst>
              <a:ext uri="{FF2B5EF4-FFF2-40B4-BE49-F238E27FC236}">
                <a16:creationId xmlns:a16="http://schemas.microsoft.com/office/drawing/2014/main" id="{56CFC3AA-4E56-455E-BAEB-8B1A92E2B420}"/>
              </a:ext>
            </a:extLst>
          </p:cNvPr>
          <p:cNvSpPr>
            <a:spLocks noGrp="1"/>
          </p:cNvSpPr>
          <p:nvPr>
            <p:ph idx="1"/>
          </p:nvPr>
        </p:nvSpPr>
        <p:spPr>
          <a:xfrm>
            <a:off x="440824" y="1412776"/>
            <a:ext cx="8229600" cy="517058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00050" lvl="1">
              <a:spcBef>
                <a:spcPts val="0"/>
              </a:spcBef>
              <a:spcAft>
                <a:spcPts val="0"/>
              </a:spcAft>
            </a:pPr>
            <a:r>
              <a:rPr lang="en-US" sz="2400" dirty="0">
                <a:ea typeface="Times New Roman" panose="02020603050405020304" pitchFamily="18" charset="0"/>
              </a:rPr>
              <a:t>NANPA newly awarded contract included combining Number Administration System (NAS), Pooling Administration System (PAS), and Routing Number Administration System (RNAS) </a:t>
            </a:r>
          </a:p>
          <a:p>
            <a:pPr marL="800100" lvl="2">
              <a:spcBef>
                <a:spcPts val="0"/>
              </a:spcBef>
              <a:spcAft>
                <a:spcPts val="0"/>
              </a:spcAft>
            </a:pPr>
            <a:endParaRPr lang="en-US" sz="1600">
              <a:ea typeface="Times New Roman" panose="02020603050405020304" pitchFamily="18" charset="0"/>
            </a:endParaRPr>
          </a:p>
          <a:p>
            <a:pPr marL="800100" lvl="2">
              <a:spcBef>
                <a:spcPts val="0"/>
              </a:spcBef>
              <a:spcAft>
                <a:spcPts val="0"/>
              </a:spcAft>
            </a:pPr>
            <a:r>
              <a:rPr lang="en-US" sz="1800">
                <a:ea typeface="Times New Roman" panose="02020603050405020304" pitchFamily="18" charset="0"/>
              </a:rPr>
              <a:t>Reviewed monthly NANPA reports</a:t>
            </a:r>
          </a:p>
          <a:p>
            <a:pPr marL="800100" lvl="2">
              <a:spcBef>
                <a:spcPts val="0"/>
              </a:spcBef>
              <a:spcAft>
                <a:spcPts val="0"/>
              </a:spcAft>
            </a:pPr>
            <a:endParaRPr lang="en-US" sz="1800">
              <a:ea typeface="Times New Roman" panose="02020603050405020304" pitchFamily="18" charset="0"/>
            </a:endParaRPr>
          </a:p>
          <a:p>
            <a:pPr marL="800100" lvl="2">
              <a:spcBef>
                <a:spcPts val="0"/>
              </a:spcBef>
              <a:spcAft>
                <a:spcPts val="0"/>
              </a:spcAft>
            </a:pPr>
            <a:r>
              <a:rPr lang="en-US" sz="1800">
                <a:ea typeface="Times New Roman" panose="02020603050405020304" pitchFamily="18" charset="0"/>
              </a:rPr>
              <a:t>Work completed to combine the NANPA monthly reports</a:t>
            </a:r>
            <a:endParaRPr lang="en-US" sz="1800" dirty="0">
              <a:ea typeface="Times New Roman" panose="02020603050405020304" pitchFamily="18" charset="0"/>
            </a:endParaRPr>
          </a:p>
          <a:p>
            <a:pPr marL="800100" lvl="2">
              <a:spcBef>
                <a:spcPts val="0"/>
              </a:spcBef>
              <a:spcAft>
                <a:spcPts val="0"/>
              </a:spcAft>
            </a:pPr>
            <a:endParaRPr lang="en-US" sz="1800">
              <a:ea typeface="Times New Roman" panose="02020603050405020304" pitchFamily="18" charset="0"/>
            </a:endParaRPr>
          </a:p>
          <a:p>
            <a:pPr marL="800100" lvl="2">
              <a:spcBef>
                <a:spcPts val="0"/>
              </a:spcBef>
              <a:spcAft>
                <a:spcPts val="0"/>
              </a:spcAft>
            </a:pPr>
            <a:r>
              <a:rPr lang="en-US" sz="1800">
                <a:ea typeface="Times New Roman" panose="02020603050405020304" pitchFamily="18" charset="0"/>
              </a:rPr>
              <a:t>Work completed </a:t>
            </a:r>
            <a:r>
              <a:rPr lang="en-US" sz="1800" dirty="0">
                <a:ea typeface="Times New Roman" panose="02020603050405020304" pitchFamily="18" charset="0"/>
              </a:rPr>
              <a:t>to </a:t>
            </a:r>
            <a:r>
              <a:rPr lang="en-US" sz="1800">
                <a:ea typeface="Times New Roman" panose="02020603050405020304" pitchFamily="18" charset="0"/>
              </a:rPr>
              <a:t>develop NANPA evaluation matrix persuant to federal contract</a:t>
            </a:r>
          </a:p>
          <a:p>
            <a:pPr marL="800100" lvl="2">
              <a:spcBef>
                <a:spcPts val="0"/>
              </a:spcBef>
              <a:spcAft>
                <a:spcPts val="0"/>
              </a:spcAft>
            </a:pPr>
            <a:endParaRPr lang="en-US" sz="1800">
              <a:ea typeface="Times New Roman" panose="02020603050405020304" pitchFamily="18" charset="0"/>
            </a:endParaRPr>
          </a:p>
          <a:p>
            <a:pPr marL="800100" lvl="2">
              <a:spcBef>
                <a:spcPts val="0"/>
              </a:spcBef>
              <a:spcAft>
                <a:spcPts val="0"/>
              </a:spcAft>
            </a:pPr>
            <a:r>
              <a:rPr lang="en-US" sz="1800">
                <a:ea typeface="Times New Roman" panose="02020603050405020304" pitchFamily="18" charset="0"/>
              </a:rPr>
              <a:t>NANPA anticipated completion of combined NAS latter part 2Q of 2022</a:t>
            </a:r>
            <a:endParaRPr lang="en-US" sz="1800" dirty="0">
              <a:ea typeface="Times New Roman" panose="02020603050405020304" pitchFamily="18" charset="0"/>
            </a:endParaRPr>
          </a:p>
          <a:p>
            <a:pPr marL="400050" lvl="1">
              <a:spcBef>
                <a:spcPts val="0"/>
              </a:spcBef>
              <a:spcAft>
                <a:spcPts val="0"/>
              </a:spcAft>
            </a:pPr>
            <a:endParaRPr lang="en-US" sz="2000" dirty="0">
              <a:ea typeface="Times New Roman" panose="02020603050405020304" pitchFamily="18" charset="0"/>
            </a:endParaRPr>
          </a:p>
        </p:txBody>
      </p:sp>
      <p:sp>
        <p:nvSpPr>
          <p:cNvPr id="4" name="Slide Number Placeholder 3">
            <a:extLst>
              <a:ext uri="{FF2B5EF4-FFF2-40B4-BE49-F238E27FC236}">
                <a16:creationId xmlns:a16="http://schemas.microsoft.com/office/drawing/2014/main" id="{2E9AB3C2-775A-40A8-A64F-9C29C92F9ED2}"/>
              </a:ext>
            </a:extLst>
          </p:cNvPr>
          <p:cNvSpPr>
            <a:spLocks noGrp="1"/>
          </p:cNvSpPr>
          <p:nvPr>
            <p:ph type="sldNum" sz="quarter" idx="12"/>
          </p:nvPr>
        </p:nvSpPr>
        <p:spPr/>
        <p:txBody>
          <a:bodyPr/>
          <a:lstStyle/>
          <a:p>
            <a:pPr>
              <a:defRPr/>
            </a:pPr>
            <a:fld id="{B05D1DB4-3CCD-42CE-A314-71C603F7ABD3}" type="slidenum">
              <a:rPr lang="en-CA" altLang="en-US" smtClean="0"/>
              <a:pPr>
                <a:defRPr/>
              </a:pPr>
              <a:t>5</a:t>
            </a:fld>
            <a:endParaRPr lang="en-CA" altLang="en-US" dirty="0"/>
          </a:p>
        </p:txBody>
      </p:sp>
    </p:spTree>
    <p:extLst>
      <p:ext uri="{BB962C8B-B14F-4D97-AF65-F5344CB8AC3E}">
        <p14:creationId xmlns:p14="http://schemas.microsoft.com/office/powerpoint/2010/main" val="372563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A971-75D4-4962-B625-E370DAB15CEC}"/>
              </a:ext>
            </a:extLst>
          </p:cNvPr>
          <p:cNvSpPr>
            <a:spLocks noGrp="1"/>
          </p:cNvSpPr>
          <p:nvPr>
            <p:ph type="title"/>
          </p:nvPr>
        </p:nvSpPr>
        <p:spPr>
          <a:xfrm>
            <a:off x="457200" y="188640"/>
            <a:ext cx="8229600" cy="1143000"/>
          </a:xfrm>
        </p:spPr>
        <p:txBody>
          <a:bodyPr/>
          <a:lstStyle/>
          <a:p>
            <a:r>
              <a:rPr lang="en-US" sz="3200" b="1" u="sng" dirty="0"/>
              <a:t>988 Implementation and the NANPA</a:t>
            </a:r>
          </a:p>
        </p:txBody>
      </p:sp>
      <p:sp>
        <p:nvSpPr>
          <p:cNvPr id="3" name="Content Placeholder 2">
            <a:extLst>
              <a:ext uri="{FF2B5EF4-FFF2-40B4-BE49-F238E27FC236}">
                <a16:creationId xmlns:a16="http://schemas.microsoft.com/office/drawing/2014/main" id="{56CFC3AA-4E56-455E-BAEB-8B1A92E2B420}"/>
              </a:ext>
            </a:extLst>
          </p:cNvPr>
          <p:cNvSpPr>
            <a:spLocks noGrp="1"/>
          </p:cNvSpPr>
          <p:nvPr>
            <p:ph idx="1"/>
          </p:nvPr>
        </p:nvSpPr>
        <p:spPr>
          <a:xfrm>
            <a:off x="440824" y="1412776"/>
            <a:ext cx="8229600" cy="517058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00050" lvl="1">
              <a:spcBef>
                <a:spcPts val="0"/>
              </a:spcBef>
              <a:spcAft>
                <a:spcPts val="0"/>
              </a:spcAft>
            </a:pPr>
            <a:r>
              <a:rPr lang="en-US" sz="2000" dirty="0">
                <a:ea typeface="Times New Roman" panose="02020603050405020304" pitchFamily="18" charset="0"/>
              </a:rPr>
              <a:t>Upon the initial 988 implementation and the associated transition to 10-digit dialing and NANPA planning meeting pursuant to FCC 20-100 </a:t>
            </a:r>
            <a:r>
              <a:rPr lang="en-US" sz="2000" i="1" dirty="0">
                <a:ea typeface="Times New Roman" panose="02020603050405020304" pitchFamily="18" charset="0"/>
              </a:rPr>
              <a:t>Implementation of the National Suicide Hotline Improvement Act of 2018,</a:t>
            </a:r>
            <a:r>
              <a:rPr lang="en-US" sz="2000" dirty="0">
                <a:ea typeface="Times New Roman" panose="02020603050405020304" pitchFamily="18" charset="0"/>
              </a:rPr>
              <a:t> the NANPA monthly report includes a status of the transition to 10-digit dialing for 83 area codes across the United States.</a:t>
            </a:r>
          </a:p>
          <a:p>
            <a:pPr marL="114300" lvl="1" indent="0">
              <a:spcBef>
                <a:spcPts val="0"/>
              </a:spcBef>
              <a:spcAft>
                <a:spcPts val="0"/>
              </a:spcAft>
              <a:buNone/>
            </a:pPr>
            <a:endParaRPr lang="en-US" sz="1200" dirty="0">
              <a:ea typeface="Times New Roman" panose="02020603050405020304" pitchFamily="18" charset="0"/>
            </a:endParaRPr>
          </a:p>
          <a:p>
            <a:pPr marL="400050" lvl="1">
              <a:spcBef>
                <a:spcPts val="0"/>
              </a:spcBef>
              <a:spcAft>
                <a:spcPts val="0"/>
              </a:spcAft>
            </a:pPr>
            <a:r>
              <a:rPr lang="en-US" sz="2000">
                <a:ea typeface="Times New Roman" panose="02020603050405020304" pitchFamily="18" charset="0"/>
              </a:rPr>
              <a:t>Meetings held on February 11 and March 11 to </a:t>
            </a:r>
            <a:r>
              <a:rPr lang="en-US" sz="2000" dirty="0">
                <a:ea typeface="Times New Roman" panose="02020603050405020304" pitchFamily="18" charset="0"/>
              </a:rPr>
              <a:t>provide update </a:t>
            </a:r>
            <a:r>
              <a:rPr lang="en-US" sz="2000">
                <a:ea typeface="Times New Roman" panose="02020603050405020304" pitchFamily="18" charset="0"/>
              </a:rPr>
              <a:t>to milestones </a:t>
            </a:r>
            <a:r>
              <a:rPr lang="en-US" sz="2000" dirty="0">
                <a:ea typeface="Times New Roman" panose="02020603050405020304" pitchFamily="18" charset="0"/>
              </a:rPr>
              <a:t>for the transition from 7 to 10-digit dialing in NPAs where 988 is also </a:t>
            </a:r>
            <a:r>
              <a:rPr lang="en-US" sz="2000">
                <a:ea typeface="Times New Roman" panose="02020603050405020304" pitchFamily="18" charset="0"/>
              </a:rPr>
              <a:t>an NXX</a:t>
            </a:r>
          </a:p>
          <a:p>
            <a:pPr marL="114300" lvl="1" indent="0">
              <a:spcBef>
                <a:spcPts val="0"/>
              </a:spcBef>
              <a:spcAft>
                <a:spcPts val="0"/>
              </a:spcAft>
              <a:buNone/>
            </a:pPr>
            <a:endParaRPr lang="en-US" sz="1200">
              <a:ea typeface="Times New Roman" panose="02020603050405020304" pitchFamily="18" charset="0"/>
            </a:endParaRPr>
          </a:p>
          <a:p>
            <a:pPr marL="400050" lvl="1">
              <a:spcBef>
                <a:spcPts val="0"/>
              </a:spcBef>
              <a:spcAft>
                <a:spcPts val="0"/>
              </a:spcAft>
            </a:pPr>
            <a:r>
              <a:rPr lang="en-US" sz="2000">
                <a:ea typeface="Times New Roman" panose="02020603050405020304" pitchFamily="18" charset="0"/>
              </a:rPr>
              <a:t>Additional information can be found at </a:t>
            </a:r>
            <a:r>
              <a:rPr lang="en-US" sz="2000">
                <a:ea typeface="Times New Roman" panose="02020603050405020304" pitchFamily="18" charset="0"/>
                <a:hlinkClick r:id="rId2"/>
              </a:rPr>
              <a:t>https://www.nationalnanpa.com/transition_to_10_digit_dialing_for_988/index.html</a:t>
            </a:r>
            <a:endParaRPr lang="en-US" sz="2000">
              <a:ea typeface="Times New Roman" panose="02020603050405020304" pitchFamily="18" charset="0"/>
            </a:endParaRPr>
          </a:p>
          <a:p>
            <a:pPr marL="400050" lvl="1">
              <a:spcBef>
                <a:spcPts val="0"/>
              </a:spcBef>
              <a:spcAft>
                <a:spcPts val="0"/>
              </a:spcAft>
            </a:pPr>
            <a:endParaRPr lang="en-US" sz="1200" dirty="0">
              <a:ea typeface="Times New Roman" panose="02020603050405020304" pitchFamily="18" charset="0"/>
            </a:endParaRPr>
          </a:p>
          <a:p>
            <a:pPr marL="400050" lvl="1">
              <a:spcBef>
                <a:spcPts val="0"/>
              </a:spcBef>
              <a:spcAft>
                <a:spcPts val="0"/>
              </a:spcAft>
            </a:pPr>
            <a:r>
              <a:rPr lang="en-US" sz="2000">
                <a:ea typeface="Times New Roman" panose="02020603050405020304" pitchFamily="18" charset="0"/>
              </a:rPr>
              <a:t>This </a:t>
            </a:r>
            <a:r>
              <a:rPr lang="en-US" sz="2000" dirty="0">
                <a:ea typeface="Times New Roman" panose="02020603050405020304" pitchFamily="18" charset="0"/>
              </a:rPr>
              <a:t>reporting will conclude upon nationwide 988 implementation by July 16, 2022.</a:t>
            </a:r>
          </a:p>
        </p:txBody>
      </p:sp>
      <p:sp>
        <p:nvSpPr>
          <p:cNvPr id="4" name="Slide Number Placeholder 3">
            <a:extLst>
              <a:ext uri="{FF2B5EF4-FFF2-40B4-BE49-F238E27FC236}">
                <a16:creationId xmlns:a16="http://schemas.microsoft.com/office/drawing/2014/main" id="{2E9AB3C2-775A-40A8-A64F-9C29C92F9ED2}"/>
              </a:ext>
            </a:extLst>
          </p:cNvPr>
          <p:cNvSpPr>
            <a:spLocks noGrp="1"/>
          </p:cNvSpPr>
          <p:nvPr>
            <p:ph type="sldNum" sz="quarter" idx="12"/>
          </p:nvPr>
        </p:nvSpPr>
        <p:spPr/>
        <p:txBody>
          <a:bodyPr/>
          <a:lstStyle/>
          <a:p>
            <a:pPr>
              <a:defRPr/>
            </a:pPr>
            <a:fld id="{B05D1DB4-3CCD-42CE-A314-71C603F7ABD3}" type="slidenum">
              <a:rPr lang="en-CA" altLang="en-US" smtClean="0"/>
              <a:pPr>
                <a:defRPr/>
              </a:pPr>
              <a:t>6</a:t>
            </a:fld>
            <a:endParaRPr lang="en-CA" altLang="en-US" dirty="0"/>
          </a:p>
        </p:txBody>
      </p:sp>
    </p:spTree>
    <p:extLst>
      <p:ext uri="{BB962C8B-B14F-4D97-AF65-F5344CB8AC3E}">
        <p14:creationId xmlns:p14="http://schemas.microsoft.com/office/powerpoint/2010/main" val="2368819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A971-75D4-4962-B625-E370DAB15CEC}"/>
              </a:ext>
            </a:extLst>
          </p:cNvPr>
          <p:cNvSpPr>
            <a:spLocks noGrp="1"/>
          </p:cNvSpPr>
          <p:nvPr>
            <p:ph type="title"/>
          </p:nvPr>
        </p:nvSpPr>
        <p:spPr>
          <a:xfrm>
            <a:off x="457200" y="116632"/>
            <a:ext cx="8229600" cy="1143000"/>
          </a:xfrm>
        </p:spPr>
        <p:txBody>
          <a:bodyPr/>
          <a:lstStyle/>
          <a:p>
            <a:r>
              <a:rPr lang="en-US" sz="3200" b="1" u="sng" dirty="0"/>
              <a:t>RNDA</a:t>
            </a:r>
          </a:p>
        </p:txBody>
      </p:sp>
      <p:sp>
        <p:nvSpPr>
          <p:cNvPr id="3" name="Content Placeholder 2">
            <a:extLst>
              <a:ext uri="{FF2B5EF4-FFF2-40B4-BE49-F238E27FC236}">
                <a16:creationId xmlns:a16="http://schemas.microsoft.com/office/drawing/2014/main" id="{56CFC3AA-4E56-455E-BAEB-8B1A92E2B420}"/>
              </a:ext>
            </a:extLst>
          </p:cNvPr>
          <p:cNvSpPr>
            <a:spLocks noGrp="1"/>
          </p:cNvSpPr>
          <p:nvPr>
            <p:ph idx="1"/>
          </p:nvPr>
        </p:nvSpPr>
        <p:spPr>
          <a:xfrm>
            <a:off x="457200" y="1268760"/>
            <a:ext cx="8229600" cy="5040560"/>
          </a:xfrm>
        </p:spPr>
        <p:txBody>
          <a:bodyPr/>
          <a:lstStyle/>
          <a:p>
            <a:pPr marL="400050" lvl="1">
              <a:spcBef>
                <a:spcPts val="0"/>
              </a:spcBef>
              <a:spcAft>
                <a:spcPts val="0"/>
              </a:spcAft>
            </a:pPr>
            <a:r>
              <a:rPr lang="en-US" sz="2400">
                <a:latin typeface="Arial" panose="020B0604020202020204" pitchFamily="34" charset="0"/>
                <a:cs typeface="Arial" panose="020B0604020202020204" pitchFamily="34" charset="0"/>
              </a:rPr>
              <a:t>RNDA </a:t>
            </a:r>
            <a:r>
              <a:rPr lang="en-US" sz="2400" dirty="0">
                <a:latin typeface="Arial" panose="020B0604020202020204" pitchFamily="34" charset="0"/>
                <a:cs typeface="Arial" panose="020B0604020202020204" pitchFamily="34" charset="0"/>
              </a:rPr>
              <a:t>monthly </a:t>
            </a:r>
            <a:r>
              <a:rPr lang="en-US" sz="2400">
                <a:latin typeface="Arial" panose="020B0604020202020204" pitchFamily="34" charset="0"/>
                <a:cs typeface="Arial" panose="020B0604020202020204" pitchFamily="34" charset="0"/>
              </a:rPr>
              <a:t>reporting metrics development complete</a:t>
            </a:r>
          </a:p>
          <a:p>
            <a:pPr marL="114300" lvl="1" indent="0">
              <a:spcBef>
                <a:spcPts val="0"/>
              </a:spcBef>
              <a:spcAft>
                <a:spcPts val="0"/>
              </a:spcAft>
              <a:buNone/>
            </a:pPr>
            <a:endParaRPr lang="en-US" sz="2400">
              <a:latin typeface="Arial" panose="020B0604020202020204" pitchFamily="34" charset="0"/>
              <a:cs typeface="Arial" panose="020B0604020202020204" pitchFamily="34" charset="0"/>
            </a:endParaRPr>
          </a:p>
          <a:p>
            <a:pPr marL="400050" lvl="1">
              <a:spcBef>
                <a:spcPts val="0"/>
              </a:spcBef>
              <a:spcAft>
                <a:spcPts val="0"/>
              </a:spcAft>
            </a:pPr>
            <a:r>
              <a:rPr lang="en-US" sz="2400">
                <a:latin typeface="Arial" panose="020B0604020202020204" pitchFamily="34" charset="0"/>
                <a:cs typeface="Arial" panose="020B0604020202020204" pitchFamily="34" charset="0"/>
              </a:rPr>
              <a:t>RNDA evaluation matrix development complete</a:t>
            </a:r>
            <a:endParaRPr lang="en-US" sz="2400" dirty="0">
              <a:latin typeface="Arial" panose="020B0604020202020204" pitchFamily="34" charset="0"/>
              <a:cs typeface="Arial" panose="020B0604020202020204" pitchFamily="34" charset="0"/>
            </a:endParaRPr>
          </a:p>
          <a:p>
            <a:pPr marL="114300" lvl="1" indent="0">
              <a:spcBef>
                <a:spcPts val="0"/>
              </a:spcBef>
              <a:spcAft>
                <a:spcPts val="0"/>
              </a:spcAft>
              <a:buNone/>
            </a:pPr>
            <a:endParaRPr lang="en-US" sz="2400" dirty="0">
              <a:latin typeface="Calibri" panose="020F0502020204030204" pitchFamily="34" charset="0"/>
            </a:endParaRPr>
          </a:p>
          <a:p>
            <a:pPr marL="400050" lvl="1">
              <a:spcBef>
                <a:spcPts val="0"/>
              </a:spcBef>
              <a:spcAft>
                <a:spcPts val="0"/>
              </a:spcAft>
            </a:pPr>
            <a:r>
              <a:rPr lang="en-US" sz="2400">
                <a:latin typeface="Arial" panose="020B0604020202020204" pitchFamily="34" charset="0"/>
                <a:cs typeface="Arial" panose="020B0604020202020204" pitchFamily="34" charset="0"/>
              </a:rPr>
              <a:t>RNDA held Webinars on March 5 and March 12 regarding service provider reporting data to the RND</a:t>
            </a:r>
          </a:p>
          <a:p>
            <a:pPr lvl="1" indent="-342900">
              <a:spcBef>
                <a:spcPts val="0"/>
              </a:spcBef>
              <a:spcAft>
                <a:spcPts val="0"/>
              </a:spcAft>
              <a:buSzPts val="1000"/>
              <a:buFont typeface="Symbol" panose="05050102010706020507" pitchFamily="18" charset="2"/>
              <a:buChar char=""/>
              <a:tabLst>
                <a:tab pos="457200" algn="l"/>
              </a:tabLst>
            </a:pPr>
            <a:r>
              <a:rPr lang="en-US" sz="1800"/>
              <a:t>Informational FAQs provided to Service Providers</a:t>
            </a:r>
          </a:p>
          <a:p>
            <a:pPr lvl="1" indent="-342900">
              <a:spcBef>
                <a:spcPts val="0"/>
              </a:spcBef>
              <a:spcAft>
                <a:spcPts val="0"/>
              </a:spcAft>
              <a:buSzPts val="1000"/>
              <a:buFont typeface="Symbol" panose="05050102010706020507" pitchFamily="18" charset="2"/>
              <a:buChar char=""/>
              <a:tabLst>
                <a:tab pos="457200" algn="l"/>
              </a:tabLst>
            </a:pPr>
            <a:r>
              <a:rPr lang="en-US" sz="1800"/>
              <a:t>Service Provider Initial reporting of RND data; April 15, 2021</a:t>
            </a:r>
          </a:p>
          <a:p>
            <a:pPr marL="114300" lvl="1" indent="0">
              <a:spcBef>
                <a:spcPts val="0"/>
              </a:spcBef>
              <a:spcAft>
                <a:spcPts val="0"/>
              </a:spcAft>
              <a:buNone/>
            </a:pPr>
            <a:endParaRPr lang="en-US" sz="2400">
              <a:effectLst/>
              <a:latin typeface="Calibri" panose="020F0502020204030204" pitchFamily="34" charset="0"/>
              <a:ea typeface="Times New Roman" panose="02020603050405020304" pitchFamily="18" charset="0"/>
            </a:endParaRPr>
          </a:p>
          <a:p>
            <a:pPr marL="400050" lvl="1">
              <a:spcBef>
                <a:spcPts val="0"/>
              </a:spcBef>
              <a:spcAft>
                <a:spcPts val="0"/>
              </a:spcAft>
            </a:pPr>
            <a:r>
              <a:rPr lang="en-US" sz="2400">
                <a:latin typeface="Arial" panose="020B0604020202020204" pitchFamily="34" charset="0"/>
                <a:cs typeface="Arial" panose="020B0604020202020204" pitchFamily="34" charset="0"/>
              </a:rPr>
              <a:t>Establishment of RND Websites</a:t>
            </a:r>
          </a:p>
          <a:p>
            <a:pPr lvl="1" indent="-342900">
              <a:spcBef>
                <a:spcPts val="0"/>
              </a:spcBef>
              <a:spcAft>
                <a:spcPts val="0"/>
              </a:spcAft>
              <a:buSzPts val="1000"/>
              <a:buFont typeface="Symbol" panose="05050102010706020507" pitchFamily="18" charset="2"/>
              <a:buChar char=""/>
              <a:tabLst>
                <a:tab pos="457200" algn="l"/>
              </a:tabLst>
            </a:pPr>
            <a:r>
              <a:rPr lang="en-US" sz="1800">
                <a:effectLst/>
                <a:ea typeface="Times New Roman" panose="02020603050405020304" pitchFamily="18" charset="0"/>
              </a:rPr>
              <a:t>RNDA website:  </a:t>
            </a:r>
            <a:r>
              <a:rPr lang="en-US" sz="1800" u="sng">
                <a:solidFill>
                  <a:srgbClr val="0563C1"/>
                </a:solidFill>
                <a:effectLst/>
                <a:ea typeface="Times New Roman" panose="02020603050405020304" pitchFamily="18" charset="0"/>
                <a:hlinkClick r:id="rId2"/>
              </a:rPr>
              <a:t>https://www.reassigned.us/</a:t>
            </a:r>
            <a:endParaRPr lang="en-US" sz="1800">
              <a:effectLst/>
              <a:ea typeface="Times New Roman" panose="02020603050405020304" pitchFamily="18" charset="0"/>
            </a:endParaRPr>
          </a:p>
          <a:p>
            <a:pPr lvl="1" indent="-342900">
              <a:spcBef>
                <a:spcPts val="0"/>
              </a:spcBef>
              <a:spcAft>
                <a:spcPts val="0"/>
              </a:spcAft>
              <a:buSzPts val="1000"/>
              <a:buFont typeface="Symbol" panose="05050102010706020507" pitchFamily="18" charset="2"/>
              <a:buChar char=""/>
              <a:tabLst>
                <a:tab pos="457200" algn="l"/>
              </a:tabLst>
            </a:pPr>
            <a:r>
              <a:rPr lang="en-US" sz="1800">
                <a:effectLst/>
                <a:ea typeface="Times New Roman" panose="02020603050405020304" pitchFamily="18" charset="0"/>
              </a:rPr>
              <a:t>FCC page: </a:t>
            </a:r>
            <a:r>
              <a:rPr lang="en-US" sz="1800" u="sng">
                <a:solidFill>
                  <a:srgbClr val="0563C1"/>
                </a:solidFill>
                <a:effectLst/>
                <a:ea typeface="Times New Roman" panose="02020603050405020304" pitchFamily="18" charset="0"/>
                <a:hlinkClick r:id="rId3"/>
              </a:rPr>
              <a:t>https://www.fcc.gov/reassigned-numbers-database</a:t>
            </a:r>
            <a:endParaRPr lang="en-US" sz="1800">
              <a:effectLst/>
              <a:ea typeface="Times New Roman" panose="02020603050405020304" pitchFamily="18" charset="0"/>
            </a:endParaRPr>
          </a:p>
          <a:p>
            <a:pPr marL="114300" lvl="1" indent="0">
              <a:spcBef>
                <a:spcPts val="0"/>
              </a:spcBef>
              <a:spcAft>
                <a:spcPts val="0"/>
              </a:spcAft>
              <a:buNone/>
            </a:pPr>
            <a:endParaRPr lang="en-US" sz="1800"/>
          </a:p>
          <a:p>
            <a:pPr marL="400050" lvl="1">
              <a:spcBef>
                <a:spcPts val="0"/>
              </a:spcBef>
              <a:spcAft>
                <a:spcPts val="0"/>
              </a:spcAft>
            </a:pPr>
            <a:r>
              <a:rPr lang="en-US" sz="2400">
                <a:latin typeface="Arial" panose="020B0604020202020204" pitchFamily="34" charset="0"/>
                <a:cs typeface="Arial" panose="020B0604020202020204" pitchFamily="34" charset="0"/>
              </a:rPr>
              <a:t>Additional information to be provided as needed  regarding </a:t>
            </a:r>
            <a:r>
              <a:rPr lang="en-US" sz="2400" dirty="0">
                <a:latin typeface="Arial" panose="020B0604020202020204" pitchFamily="34" charset="0"/>
                <a:cs typeface="Arial" panose="020B0604020202020204" pitchFamily="34" charset="0"/>
              </a:rPr>
              <a:t>ongoing monthly </a:t>
            </a:r>
            <a:r>
              <a:rPr lang="en-US" sz="2400">
                <a:latin typeface="Arial" panose="020B0604020202020204" pitchFamily="34" charset="0"/>
                <a:cs typeface="Arial" panose="020B0604020202020204" pitchFamily="34" charset="0"/>
              </a:rPr>
              <a:t>reporting details</a:t>
            </a:r>
            <a:endParaRPr lang="en-US" sz="2400" dirty="0">
              <a:latin typeface="Arial" panose="020B0604020202020204" pitchFamily="34" charset="0"/>
              <a:cs typeface="Arial" panose="020B0604020202020204" pitchFamily="34" charset="0"/>
            </a:endParaRPr>
          </a:p>
          <a:p>
            <a:pPr marL="400050" lvl="1">
              <a:spcBef>
                <a:spcPts val="0"/>
              </a:spcBef>
              <a:spcAft>
                <a:spcPts val="0"/>
              </a:spcAft>
            </a:pPr>
            <a:endParaRPr lang="en-US" sz="2000" dirty="0">
              <a:effectLst/>
              <a:ea typeface="Times New Roman" panose="02020603050405020304" pitchFamily="18" charset="0"/>
            </a:endParaRPr>
          </a:p>
          <a:p>
            <a:pPr marL="0" marR="0" indent="0">
              <a:spcBef>
                <a:spcPts val="0"/>
              </a:spcBef>
              <a:spcAft>
                <a:spcPts val="0"/>
              </a:spcAft>
              <a:buNone/>
            </a:pPr>
            <a:endParaRPr lang="en-US" sz="2000" dirty="0">
              <a:effectLst/>
              <a:ea typeface="Times New Roman" panose="02020603050405020304" pitchFamily="18" charset="0"/>
            </a:endParaRPr>
          </a:p>
          <a:p>
            <a:pPr marL="400050" lvl="1">
              <a:spcBef>
                <a:spcPts val="0"/>
              </a:spcBef>
              <a:spcAft>
                <a:spcPts val="0"/>
              </a:spcAft>
            </a:pPr>
            <a:endParaRPr lang="en-US" sz="2000" dirty="0"/>
          </a:p>
          <a:p>
            <a:endParaRPr lang="en-US" sz="2800" dirty="0"/>
          </a:p>
        </p:txBody>
      </p:sp>
      <p:sp>
        <p:nvSpPr>
          <p:cNvPr id="4" name="Slide Number Placeholder 3">
            <a:extLst>
              <a:ext uri="{FF2B5EF4-FFF2-40B4-BE49-F238E27FC236}">
                <a16:creationId xmlns:a16="http://schemas.microsoft.com/office/drawing/2014/main" id="{2E9AB3C2-775A-40A8-A64F-9C29C92F9ED2}"/>
              </a:ext>
            </a:extLst>
          </p:cNvPr>
          <p:cNvSpPr>
            <a:spLocks noGrp="1"/>
          </p:cNvSpPr>
          <p:nvPr>
            <p:ph type="sldNum" sz="quarter" idx="12"/>
          </p:nvPr>
        </p:nvSpPr>
        <p:spPr/>
        <p:txBody>
          <a:bodyPr/>
          <a:lstStyle/>
          <a:p>
            <a:pPr>
              <a:defRPr/>
            </a:pPr>
            <a:fld id="{B05D1DB4-3CCD-42CE-A314-71C603F7ABD3}" type="slidenum">
              <a:rPr lang="en-CA" altLang="en-US" smtClean="0"/>
              <a:pPr>
                <a:defRPr/>
              </a:pPr>
              <a:t>7</a:t>
            </a:fld>
            <a:endParaRPr lang="en-CA" altLang="en-US" dirty="0"/>
          </a:p>
        </p:txBody>
      </p:sp>
    </p:spTree>
    <p:extLst>
      <p:ext uri="{BB962C8B-B14F-4D97-AF65-F5344CB8AC3E}">
        <p14:creationId xmlns:p14="http://schemas.microsoft.com/office/powerpoint/2010/main" val="2788007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A971-75D4-4962-B625-E370DAB15CEC}"/>
              </a:ext>
            </a:extLst>
          </p:cNvPr>
          <p:cNvSpPr>
            <a:spLocks noGrp="1"/>
          </p:cNvSpPr>
          <p:nvPr>
            <p:ph type="title"/>
          </p:nvPr>
        </p:nvSpPr>
        <p:spPr>
          <a:xfrm>
            <a:off x="457200" y="13381"/>
            <a:ext cx="8229600" cy="1143000"/>
          </a:xfrm>
        </p:spPr>
        <p:txBody>
          <a:bodyPr/>
          <a:lstStyle/>
          <a:p>
            <a:r>
              <a:rPr lang="en-US" sz="3200" b="1" u="sng" dirty="0"/>
              <a:t>B&amp;C Agent</a:t>
            </a:r>
          </a:p>
        </p:txBody>
      </p:sp>
      <p:sp>
        <p:nvSpPr>
          <p:cNvPr id="3" name="Content Placeholder 2">
            <a:extLst>
              <a:ext uri="{FF2B5EF4-FFF2-40B4-BE49-F238E27FC236}">
                <a16:creationId xmlns:a16="http://schemas.microsoft.com/office/drawing/2014/main" id="{56CFC3AA-4E56-455E-BAEB-8B1A92E2B420}"/>
              </a:ext>
            </a:extLst>
          </p:cNvPr>
          <p:cNvSpPr>
            <a:spLocks noGrp="1"/>
          </p:cNvSpPr>
          <p:nvPr>
            <p:ph idx="1"/>
          </p:nvPr>
        </p:nvSpPr>
        <p:spPr>
          <a:xfrm>
            <a:off x="457200" y="930623"/>
            <a:ext cx="8229600" cy="5790852"/>
          </a:xfrm>
        </p:spPr>
        <p:txBody>
          <a:bodyPr/>
          <a:lstStyle/>
          <a:p>
            <a:pPr marL="400050" lvl="1">
              <a:spcBef>
                <a:spcPts val="0"/>
              </a:spcBef>
              <a:spcAft>
                <a:spcPts val="0"/>
              </a:spcAft>
            </a:pPr>
            <a:r>
              <a:rPr lang="en-US" sz="2000">
                <a:latin typeface="Arial" panose="020B0604020202020204" pitchFamily="34" charset="0"/>
                <a:cs typeface="Arial" panose="020B0604020202020204" pitchFamily="34" charset="0"/>
              </a:rPr>
              <a:t>NANP Fund Monthly Review</a:t>
            </a:r>
            <a:endParaRPr lang="en-US" sz="2000" dirty="0">
              <a:latin typeface="Arial" panose="020B0604020202020204" pitchFamily="34" charset="0"/>
              <a:cs typeface="Arial" panose="020B0604020202020204" pitchFamily="34" charset="0"/>
            </a:endParaRPr>
          </a:p>
          <a:p>
            <a:pPr marL="800100" lvl="2">
              <a:spcBef>
                <a:spcPts val="0"/>
              </a:spcBef>
              <a:spcAft>
                <a:spcPts val="0"/>
              </a:spcAft>
            </a:pPr>
            <a:r>
              <a:rPr lang="en-US" sz="1600">
                <a:effectLst/>
                <a:ea typeface="Times New Roman" panose="02020603050405020304" pitchFamily="18" charset="0"/>
              </a:rPr>
              <a:t>Financial Position</a:t>
            </a:r>
          </a:p>
          <a:p>
            <a:pPr marL="800100" lvl="2">
              <a:spcBef>
                <a:spcPts val="0"/>
              </a:spcBef>
              <a:spcAft>
                <a:spcPts val="0"/>
              </a:spcAft>
            </a:pPr>
            <a:r>
              <a:rPr lang="en-US" sz="1600">
                <a:ea typeface="Times New Roman" panose="02020603050405020304" pitchFamily="18" charset="0"/>
              </a:rPr>
              <a:t>Changes in Fund Balance</a:t>
            </a:r>
          </a:p>
          <a:p>
            <a:pPr marL="800100" lvl="2">
              <a:spcBef>
                <a:spcPts val="0"/>
              </a:spcBef>
              <a:spcAft>
                <a:spcPts val="0"/>
              </a:spcAft>
            </a:pPr>
            <a:r>
              <a:rPr lang="en-US" sz="1600">
                <a:effectLst/>
                <a:ea typeface="Times New Roman" panose="02020603050405020304" pitchFamily="18" charset="0"/>
              </a:rPr>
              <a:t>Deliverables</a:t>
            </a:r>
          </a:p>
          <a:p>
            <a:pPr marL="1257300" lvl="3">
              <a:spcBef>
                <a:spcPts val="0"/>
              </a:spcBef>
              <a:spcAft>
                <a:spcPts val="0"/>
              </a:spcAft>
            </a:pPr>
            <a:r>
              <a:rPr lang="en-US" sz="1200">
                <a:ea typeface="Times New Roman" panose="02020603050405020304" pitchFamily="18" charset="0"/>
              </a:rPr>
              <a:t>Distribute Invoices</a:t>
            </a:r>
          </a:p>
          <a:p>
            <a:pPr marL="1257300" lvl="3">
              <a:spcBef>
                <a:spcPts val="0"/>
              </a:spcBef>
              <a:spcAft>
                <a:spcPts val="0"/>
              </a:spcAft>
            </a:pPr>
            <a:r>
              <a:rPr lang="en-US" sz="1200">
                <a:effectLst/>
                <a:ea typeface="Times New Roman" panose="02020603050405020304" pitchFamily="18" charset="0"/>
              </a:rPr>
              <a:t>Processing Payments</a:t>
            </a:r>
          </a:p>
          <a:p>
            <a:pPr marL="1257300" lvl="3">
              <a:spcBef>
                <a:spcPts val="0"/>
              </a:spcBef>
              <a:spcAft>
                <a:spcPts val="0"/>
              </a:spcAft>
            </a:pPr>
            <a:r>
              <a:rPr lang="en-US" sz="1200">
                <a:ea typeface="Times New Roman" panose="02020603050405020304" pitchFamily="18" charset="0"/>
              </a:rPr>
              <a:t>Late/Absent Payments</a:t>
            </a:r>
          </a:p>
          <a:p>
            <a:pPr marL="1257300" lvl="3">
              <a:spcBef>
                <a:spcPts val="0"/>
              </a:spcBef>
              <a:spcAft>
                <a:spcPts val="0"/>
              </a:spcAft>
            </a:pPr>
            <a:r>
              <a:rPr lang="en-US" sz="1200">
                <a:effectLst/>
                <a:ea typeface="Times New Roman" panose="02020603050405020304" pitchFamily="18" charset="0"/>
              </a:rPr>
              <a:t>Redlight Notice</a:t>
            </a:r>
            <a:r>
              <a:rPr lang="en-US" sz="1200">
                <a:ea typeface="Times New Roman" panose="02020603050405020304" pitchFamily="18" charset="0"/>
              </a:rPr>
              <a:t>s</a:t>
            </a:r>
          </a:p>
          <a:p>
            <a:pPr marL="1257300" lvl="3">
              <a:spcBef>
                <a:spcPts val="0"/>
              </a:spcBef>
              <a:spcAft>
                <a:spcPts val="0"/>
              </a:spcAft>
            </a:pPr>
            <a:r>
              <a:rPr lang="en-US" sz="1200">
                <a:effectLst/>
                <a:ea typeface="Times New Roman" panose="02020603050405020304" pitchFamily="18" charset="0"/>
              </a:rPr>
              <a:t>Help Desk</a:t>
            </a:r>
          </a:p>
          <a:p>
            <a:pPr marL="1257300" lvl="3">
              <a:spcBef>
                <a:spcPts val="0"/>
              </a:spcBef>
              <a:spcAft>
                <a:spcPts val="0"/>
              </a:spcAft>
            </a:pPr>
            <a:r>
              <a:rPr lang="en-US" sz="1200">
                <a:ea typeface="Times New Roman" panose="02020603050405020304" pitchFamily="18" charset="0"/>
              </a:rPr>
              <a:t>Staffing</a:t>
            </a:r>
          </a:p>
          <a:p>
            <a:pPr marL="1257300" lvl="3">
              <a:spcBef>
                <a:spcPts val="0"/>
              </a:spcBef>
              <a:spcAft>
                <a:spcPts val="0"/>
              </a:spcAft>
            </a:pPr>
            <a:r>
              <a:rPr lang="en-US" sz="1200">
                <a:effectLst/>
                <a:ea typeface="Times New Roman" panose="02020603050405020304" pitchFamily="18" charset="0"/>
              </a:rPr>
              <a:t>Contract renewal</a:t>
            </a:r>
          </a:p>
          <a:p>
            <a:pPr marL="1257300" lvl="3">
              <a:spcBef>
                <a:spcPts val="0"/>
              </a:spcBef>
              <a:spcAft>
                <a:spcPts val="0"/>
              </a:spcAft>
            </a:pPr>
            <a:r>
              <a:rPr lang="en-US" sz="1200">
                <a:ea typeface="Times New Roman" panose="02020603050405020304" pitchFamily="18" charset="0"/>
              </a:rPr>
              <a:t>Audits</a:t>
            </a:r>
          </a:p>
          <a:p>
            <a:pPr marL="1257300" lvl="3">
              <a:spcBef>
                <a:spcPts val="0"/>
              </a:spcBef>
              <a:spcAft>
                <a:spcPts val="0"/>
              </a:spcAft>
            </a:pPr>
            <a:r>
              <a:rPr lang="en-US" sz="1200">
                <a:effectLst/>
                <a:ea typeface="Times New Roman" panose="02020603050405020304" pitchFamily="18" charset="0"/>
              </a:rPr>
              <a:t>Account Receivable </a:t>
            </a:r>
          </a:p>
          <a:p>
            <a:pPr marL="114300" lvl="1" indent="0">
              <a:spcBef>
                <a:spcPts val="0"/>
              </a:spcBef>
              <a:spcAft>
                <a:spcPts val="0"/>
              </a:spcAft>
              <a:buNone/>
            </a:pPr>
            <a:endParaRPr lang="en-US" sz="2000" dirty="0">
              <a:ea typeface="Times New Roman" panose="02020603050405020304" pitchFamily="18" charset="0"/>
            </a:endParaRPr>
          </a:p>
          <a:p>
            <a:pPr marL="400050" lvl="1">
              <a:spcBef>
                <a:spcPts val="0"/>
              </a:spcBef>
              <a:spcAft>
                <a:spcPts val="0"/>
              </a:spcAft>
            </a:pPr>
            <a:r>
              <a:rPr lang="en-US" sz="2000">
                <a:latin typeface="Arial" panose="020B0604020202020204" pitchFamily="34" charset="0"/>
                <a:cs typeface="Arial" panose="020B0604020202020204" pitchFamily="34" charset="0"/>
              </a:rPr>
              <a:t>RND Fund Monthly Review</a:t>
            </a:r>
            <a:endParaRPr lang="en-US" sz="2000" dirty="0">
              <a:latin typeface="Arial" panose="020B0604020202020204" pitchFamily="34" charset="0"/>
              <a:cs typeface="Arial" panose="020B0604020202020204" pitchFamily="34" charset="0"/>
            </a:endParaRPr>
          </a:p>
          <a:p>
            <a:pPr marL="800100" lvl="2">
              <a:spcBef>
                <a:spcPts val="0"/>
              </a:spcBef>
              <a:spcAft>
                <a:spcPts val="0"/>
              </a:spcAft>
            </a:pPr>
            <a:r>
              <a:rPr lang="en-US" sz="1600">
                <a:ea typeface="Times New Roman" panose="02020603050405020304" pitchFamily="18" charset="0"/>
              </a:rPr>
              <a:t>Contributions</a:t>
            </a:r>
            <a:endParaRPr lang="en-US" sz="1600" dirty="0">
              <a:ea typeface="Times New Roman" panose="02020603050405020304" pitchFamily="18" charset="0"/>
            </a:endParaRPr>
          </a:p>
          <a:p>
            <a:pPr marL="800100" lvl="2">
              <a:spcBef>
                <a:spcPts val="0"/>
              </a:spcBef>
              <a:spcAft>
                <a:spcPts val="0"/>
              </a:spcAft>
            </a:pPr>
            <a:r>
              <a:rPr lang="en-US" sz="1600">
                <a:effectLst/>
                <a:ea typeface="Times New Roman" panose="02020603050405020304" pitchFamily="18" charset="0"/>
              </a:rPr>
              <a:t>Expected Costs</a:t>
            </a:r>
          </a:p>
          <a:p>
            <a:pPr marL="1257300" lvl="3">
              <a:spcBef>
                <a:spcPts val="0"/>
              </a:spcBef>
              <a:spcAft>
                <a:spcPts val="0"/>
              </a:spcAft>
            </a:pPr>
            <a:r>
              <a:rPr lang="en-US" sz="1200">
                <a:ea typeface="Times New Roman" panose="02020603050405020304" pitchFamily="18" charset="0"/>
              </a:rPr>
              <a:t>RNDA</a:t>
            </a:r>
          </a:p>
          <a:p>
            <a:pPr marL="1257300" lvl="3">
              <a:spcBef>
                <a:spcPts val="0"/>
              </a:spcBef>
              <a:spcAft>
                <a:spcPts val="0"/>
              </a:spcAft>
            </a:pPr>
            <a:r>
              <a:rPr lang="en-US" sz="1200">
                <a:ea typeface="Times New Roman" panose="02020603050405020304" pitchFamily="18" charset="0"/>
              </a:rPr>
              <a:t>B&amp;C Agent Fees</a:t>
            </a:r>
          </a:p>
          <a:p>
            <a:pPr marL="1257300" lvl="3">
              <a:spcBef>
                <a:spcPts val="0"/>
              </a:spcBef>
              <a:spcAft>
                <a:spcPts val="0"/>
              </a:spcAft>
            </a:pPr>
            <a:r>
              <a:rPr lang="en-US" sz="1200">
                <a:ea typeface="Times New Roman" panose="02020603050405020304" pitchFamily="18" charset="0"/>
              </a:rPr>
              <a:t>Audit Fees</a:t>
            </a:r>
          </a:p>
          <a:p>
            <a:pPr marL="1257300" lvl="3">
              <a:spcBef>
                <a:spcPts val="0"/>
              </a:spcBef>
              <a:spcAft>
                <a:spcPts val="0"/>
              </a:spcAft>
            </a:pPr>
            <a:r>
              <a:rPr lang="en-US" sz="1200">
                <a:ea typeface="Times New Roman" panose="02020603050405020304" pitchFamily="18" charset="0"/>
              </a:rPr>
              <a:t>Bank Fees</a:t>
            </a:r>
          </a:p>
          <a:p>
            <a:pPr marL="400050" lvl="1">
              <a:spcBef>
                <a:spcPts val="0"/>
              </a:spcBef>
              <a:spcAft>
                <a:spcPts val="0"/>
              </a:spcAft>
            </a:pPr>
            <a:endParaRPr lang="en-US" sz="2000">
              <a:ea typeface="Times New Roman" panose="02020603050405020304" pitchFamily="18" charset="0"/>
            </a:endParaRPr>
          </a:p>
          <a:p>
            <a:pPr marL="400050" lvl="1">
              <a:spcBef>
                <a:spcPts val="0"/>
              </a:spcBef>
              <a:spcAft>
                <a:spcPts val="0"/>
              </a:spcAft>
            </a:pPr>
            <a:r>
              <a:rPr lang="en-US" sz="2000">
                <a:latin typeface="Arial" panose="020B0604020202020204" pitchFamily="34" charset="0"/>
                <a:cs typeface="Arial" panose="020B0604020202020204" pitchFamily="34" charset="0"/>
              </a:rPr>
              <a:t>2021-2022 Contribution Factor development to begin and be provided at June NANC meeting for approval</a:t>
            </a:r>
            <a:endParaRPr lang="en-US" sz="2000" dirty="0">
              <a:latin typeface="Arial" panose="020B0604020202020204" pitchFamily="34" charset="0"/>
              <a:cs typeface="Arial" panose="020B0604020202020204" pitchFamily="34" charset="0"/>
            </a:endParaRPr>
          </a:p>
          <a:p>
            <a:pPr marL="800100" lvl="2">
              <a:spcBef>
                <a:spcPts val="0"/>
              </a:spcBef>
              <a:spcAft>
                <a:spcPts val="0"/>
              </a:spcAft>
            </a:pPr>
            <a:endParaRPr lang="en-US" sz="1600" dirty="0">
              <a:ea typeface="Times New Roman" panose="02020603050405020304" pitchFamily="18" charset="0"/>
            </a:endParaRPr>
          </a:p>
          <a:p>
            <a:pPr marL="400050" lvl="1">
              <a:spcBef>
                <a:spcPts val="0"/>
              </a:spcBef>
              <a:spcAft>
                <a:spcPts val="0"/>
              </a:spcAft>
            </a:pPr>
            <a:endParaRPr lang="en-US" sz="1600" dirty="0">
              <a:ea typeface="Times New Roman" panose="02020603050405020304" pitchFamily="18" charset="0"/>
            </a:endParaRPr>
          </a:p>
          <a:p>
            <a:pPr marL="800100" lvl="2">
              <a:spcBef>
                <a:spcPts val="0"/>
              </a:spcBef>
              <a:spcAft>
                <a:spcPts val="0"/>
              </a:spcAft>
            </a:pPr>
            <a:endParaRPr lang="en-US" sz="1600" dirty="0">
              <a:ea typeface="Times New Roman" panose="02020603050405020304" pitchFamily="18" charset="0"/>
            </a:endParaRPr>
          </a:p>
          <a:p>
            <a:pPr marL="0" marR="0" indent="0">
              <a:spcBef>
                <a:spcPts val="0"/>
              </a:spcBef>
              <a:spcAft>
                <a:spcPts val="0"/>
              </a:spcAft>
              <a:buNone/>
            </a:pPr>
            <a:endParaRPr lang="en-US" sz="2000" dirty="0">
              <a:effectLst/>
              <a:ea typeface="Times New Roman" panose="02020603050405020304" pitchFamily="18" charset="0"/>
            </a:endParaRPr>
          </a:p>
          <a:p>
            <a:pPr marL="400050" lvl="1">
              <a:spcBef>
                <a:spcPts val="0"/>
              </a:spcBef>
              <a:spcAft>
                <a:spcPts val="0"/>
              </a:spcAft>
            </a:pPr>
            <a:endParaRPr lang="en-US" sz="2000" dirty="0"/>
          </a:p>
          <a:p>
            <a:endParaRPr lang="en-US" sz="2800" dirty="0"/>
          </a:p>
        </p:txBody>
      </p:sp>
      <p:sp>
        <p:nvSpPr>
          <p:cNvPr id="4" name="Slide Number Placeholder 3">
            <a:extLst>
              <a:ext uri="{FF2B5EF4-FFF2-40B4-BE49-F238E27FC236}">
                <a16:creationId xmlns:a16="http://schemas.microsoft.com/office/drawing/2014/main" id="{2E9AB3C2-775A-40A8-A64F-9C29C92F9ED2}"/>
              </a:ext>
            </a:extLst>
          </p:cNvPr>
          <p:cNvSpPr>
            <a:spLocks noGrp="1"/>
          </p:cNvSpPr>
          <p:nvPr>
            <p:ph type="sldNum" sz="quarter" idx="12"/>
          </p:nvPr>
        </p:nvSpPr>
        <p:spPr/>
        <p:txBody>
          <a:bodyPr/>
          <a:lstStyle/>
          <a:p>
            <a:pPr>
              <a:defRPr/>
            </a:pPr>
            <a:fld id="{B05D1DB4-3CCD-42CE-A314-71C603F7ABD3}" type="slidenum">
              <a:rPr lang="en-CA" altLang="en-US" smtClean="0"/>
              <a:pPr>
                <a:defRPr/>
              </a:pPr>
              <a:t>8</a:t>
            </a:fld>
            <a:endParaRPr lang="en-CA" altLang="en-US" dirty="0"/>
          </a:p>
        </p:txBody>
      </p:sp>
    </p:spTree>
    <p:extLst>
      <p:ext uri="{BB962C8B-B14F-4D97-AF65-F5344CB8AC3E}">
        <p14:creationId xmlns:p14="http://schemas.microsoft.com/office/powerpoint/2010/main" val="2344831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A971-75D4-4962-B625-E370DAB15CEC}"/>
              </a:ext>
            </a:extLst>
          </p:cNvPr>
          <p:cNvSpPr>
            <a:spLocks noGrp="1"/>
          </p:cNvSpPr>
          <p:nvPr>
            <p:ph type="title"/>
          </p:nvPr>
        </p:nvSpPr>
        <p:spPr/>
        <p:txBody>
          <a:bodyPr/>
          <a:lstStyle/>
          <a:p>
            <a:r>
              <a:rPr lang="en-US" sz="3200" b="1" u="sng" dirty="0"/>
              <a:t>Number Portability Industry Forum (NPIF)</a:t>
            </a:r>
          </a:p>
        </p:txBody>
      </p:sp>
      <p:sp>
        <p:nvSpPr>
          <p:cNvPr id="3" name="Content Placeholder 2">
            <a:extLst>
              <a:ext uri="{FF2B5EF4-FFF2-40B4-BE49-F238E27FC236}">
                <a16:creationId xmlns:a16="http://schemas.microsoft.com/office/drawing/2014/main" id="{56CFC3AA-4E56-455E-BAEB-8B1A92E2B420}"/>
              </a:ext>
            </a:extLst>
          </p:cNvPr>
          <p:cNvSpPr>
            <a:spLocks noGrp="1"/>
          </p:cNvSpPr>
          <p:nvPr>
            <p:ph idx="1"/>
          </p:nvPr>
        </p:nvSpPr>
        <p:spPr>
          <a:xfrm>
            <a:off x="457200" y="1700809"/>
            <a:ext cx="8229600" cy="4824536"/>
          </a:xfrm>
        </p:spPr>
        <p:txBody>
          <a:bodyPr/>
          <a:lstStyle/>
          <a:p>
            <a:r>
              <a:rPr lang="en-US" sz="2400" dirty="0"/>
              <a:t>Tri-chairs:</a:t>
            </a:r>
          </a:p>
          <a:p>
            <a:pPr lvl="1">
              <a:buFont typeface="Wingdings" panose="05000000000000000000" pitchFamily="2" charset="2"/>
              <a:buChar char="Ø"/>
            </a:pPr>
            <a:r>
              <a:rPr lang="en-US" sz="2000" dirty="0"/>
              <a:t>Deb Tucker – Verizon </a:t>
            </a:r>
          </a:p>
          <a:p>
            <a:pPr lvl="1">
              <a:buFont typeface="Wingdings" panose="05000000000000000000" pitchFamily="2" charset="2"/>
              <a:buChar char="Ø"/>
            </a:pPr>
            <a:r>
              <a:rPr lang="en-US" sz="2000" dirty="0"/>
              <a:t>Teresa Patton – AT&amp;T </a:t>
            </a:r>
          </a:p>
          <a:p>
            <a:pPr lvl="1">
              <a:buFont typeface="Wingdings" panose="05000000000000000000" pitchFamily="2" charset="2"/>
              <a:buChar char="Ø"/>
            </a:pPr>
            <a:r>
              <a:rPr lang="en-US" sz="2000" dirty="0"/>
              <a:t>Randee Ryan – Comcast </a:t>
            </a:r>
          </a:p>
          <a:p>
            <a:r>
              <a:rPr lang="en-US" sz="2400" dirty="0"/>
              <a:t>Regularly scheduled meetings for 2021</a:t>
            </a:r>
            <a:endParaRPr lang="en-US" sz="2000" dirty="0"/>
          </a:p>
          <a:p>
            <a:pPr lvl="1"/>
            <a:r>
              <a:rPr lang="en-US" sz="2000" dirty="0"/>
              <a:t>February 9</a:t>
            </a:r>
          </a:p>
          <a:p>
            <a:pPr lvl="1"/>
            <a:r>
              <a:rPr lang="en-US" sz="2000" dirty="0"/>
              <a:t>March 2</a:t>
            </a:r>
          </a:p>
          <a:p>
            <a:pPr lvl="1"/>
            <a:r>
              <a:rPr lang="en-US" sz="2000" dirty="0"/>
              <a:t>April 6</a:t>
            </a:r>
          </a:p>
          <a:p>
            <a:pPr lvl="1"/>
            <a:r>
              <a:rPr lang="en-US" sz="2000" dirty="0"/>
              <a:t>May 4</a:t>
            </a:r>
          </a:p>
          <a:p>
            <a:pPr lvl="1"/>
            <a:endParaRPr lang="en-US" sz="2000" dirty="0"/>
          </a:p>
          <a:p>
            <a:endParaRPr lang="en-US" sz="2800" dirty="0"/>
          </a:p>
        </p:txBody>
      </p:sp>
      <p:sp>
        <p:nvSpPr>
          <p:cNvPr id="4" name="Slide Number Placeholder 3">
            <a:extLst>
              <a:ext uri="{FF2B5EF4-FFF2-40B4-BE49-F238E27FC236}">
                <a16:creationId xmlns:a16="http://schemas.microsoft.com/office/drawing/2014/main" id="{2E9AB3C2-775A-40A8-A64F-9C29C92F9ED2}"/>
              </a:ext>
            </a:extLst>
          </p:cNvPr>
          <p:cNvSpPr>
            <a:spLocks noGrp="1"/>
          </p:cNvSpPr>
          <p:nvPr>
            <p:ph type="sldNum" sz="quarter" idx="12"/>
          </p:nvPr>
        </p:nvSpPr>
        <p:spPr/>
        <p:txBody>
          <a:bodyPr/>
          <a:lstStyle/>
          <a:p>
            <a:pPr>
              <a:defRPr/>
            </a:pPr>
            <a:fld id="{B05D1DB4-3CCD-42CE-A314-71C603F7ABD3}" type="slidenum">
              <a:rPr lang="en-CA" altLang="en-US" smtClean="0"/>
              <a:pPr>
                <a:defRPr/>
              </a:pPr>
              <a:t>9</a:t>
            </a:fld>
            <a:endParaRPr lang="en-CA" altLang="en-US" dirty="0"/>
          </a:p>
        </p:txBody>
      </p:sp>
    </p:spTree>
    <p:extLst>
      <p:ext uri="{BB962C8B-B14F-4D97-AF65-F5344CB8AC3E}">
        <p14:creationId xmlns:p14="http://schemas.microsoft.com/office/powerpoint/2010/main" val="267444680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4431F0E9975A54F863B87350692F5EF" ma:contentTypeVersion="9" ma:contentTypeDescription="Create a new document." ma:contentTypeScope="" ma:versionID="8293b22fb5676e84aa3af294b0ce9a2b">
  <xsd:schema xmlns:xsd="http://www.w3.org/2001/XMLSchema" xmlns:xs="http://www.w3.org/2001/XMLSchema" xmlns:p="http://schemas.microsoft.com/office/2006/metadata/properties" xmlns:ns3="68e3c052-5d8e-4765-9e5c-04ffb110d3d4" targetNamespace="http://schemas.microsoft.com/office/2006/metadata/properties" ma:root="true" ma:fieldsID="9bf037b12be4cbac367a3543e790b6a8" ns3:_="">
    <xsd:import namespace="68e3c052-5d8e-4765-9e5c-04ffb110d3d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e3c052-5d8e-4765-9e5c-04ffb110d3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FEC6F5-79AA-4295-B7D8-CD468417C4B4}">
  <ds:schemaRef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schemas.microsoft.com/office/2006/metadata/properties"/>
    <ds:schemaRef ds:uri="http://purl.org/dc/elements/1.1/"/>
    <ds:schemaRef ds:uri="68e3c052-5d8e-4765-9e5c-04ffb110d3d4"/>
    <ds:schemaRef ds:uri="http://www.w3.org/XML/1998/namespace"/>
    <ds:schemaRef ds:uri="http://purl.org/dc/terms/"/>
  </ds:schemaRefs>
</ds:datastoreItem>
</file>

<file path=customXml/itemProps2.xml><?xml version="1.0" encoding="utf-8"?>
<ds:datastoreItem xmlns:ds="http://schemas.openxmlformats.org/officeDocument/2006/customXml" ds:itemID="{E5609884-ABAB-4305-8552-351116189E8A}">
  <ds:schemaRefs>
    <ds:schemaRef ds:uri="http://schemas.microsoft.com/sharepoint/v3/contenttype/forms"/>
  </ds:schemaRefs>
</ds:datastoreItem>
</file>

<file path=customXml/itemProps3.xml><?xml version="1.0" encoding="utf-8"?>
<ds:datastoreItem xmlns:ds="http://schemas.openxmlformats.org/officeDocument/2006/customXml" ds:itemID="{6243444E-60AB-4A85-A1A1-4E08635DF5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e3c052-5d8e-4765-9e5c-04ffb110d3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13540</TotalTime>
  <Words>878</Words>
  <Application>Microsoft Office PowerPoint</Application>
  <PresentationFormat>On-screen Show (4:3)</PresentationFormat>
  <Paragraphs>180</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Symbol</vt:lpstr>
      <vt:lpstr>Times New Roman</vt:lpstr>
      <vt:lpstr>Wingdings</vt:lpstr>
      <vt:lpstr>Default Design</vt:lpstr>
      <vt:lpstr>North American Numbering Council (NANC)  Numbering Administration Oversight Working Group (NAOWG)</vt:lpstr>
      <vt:lpstr>Area of Responsibility</vt:lpstr>
      <vt:lpstr>Contract Status</vt:lpstr>
      <vt:lpstr>Contract Oversight Activity</vt:lpstr>
      <vt:lpstr>NANPA</vt:lpstr>
      <vt:lpstr>988 Implementation and the NANPA</vt:lpstr>
      <vt:lpstr>RNDA</vt:lpstr>
      <vt:lpstr>B&amp;C Agent</vt:lpstr>
      <vt:lpstr>Number Portability Industry Forum (NPIF)</vt:lpstr>
      <vt:lpstr>Numbering Administration Oversight Working Group (NAOWG) Members</vt:lpstr>
      <vt:lpstr>Future Meetings/Contact Information</vt:lpstr>
    </vt:vector>
  </TitlesOfParts>
  <Company>Verizon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 American Numbering Council Billing &amp; Collection Working Group</dc:title>
  <dc:creator>Emmer, Rosemary [GA]</dc:creator>
  <cp:lastModifiedBy>Jordan Marie Reth</cp:lastModifiedBy>
  <cp:revision>545</cp:revision>
  <cp:lastPrinted>2015-09-23T18:20:55Z</cp:lastPrinted>
  <dcterms:created xsi:type="dcterms:W3CDTF">2005-03-11T21:14:28Z</dcterms:created>
  <dcterms:modified xsi:type="dcterms:W3CDTF">2021-04-09T20:32:39Z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0x01010004431F0E9975A54F863B87350692F5EF</vt:lpwstr>
  </property>
</Properties>
</file>