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57" r:id="rId5"/>
    <p:sldId id="323" r:id="rId6"/>
    <p:sldId id="299" r:id="rId7"/>
    <p:sldId id="320" r:id="rId8"/>
    <p:sldId id="317" r:id="rId9"/>
    <p:sldId id="321" r:id="rId10"/>
    <p:sldId id="294" r:id="rId11"/>
    <p:sldId id="322" r:id="rId12"/>
    <p:sldId id="313" r:id="rId13"/>
    <p:sldId id="301" r:id="rId14"/>
    <p:sldId id="302" r:id="rId15"/>
    <p:sldId id="324" r:id="rId16"/>
    <p:sldId id="312" r:id="rId17"/>
    <p:sldId id="325" r:id="rId18"/>
    <p:sldId id="326" r:id="rId19"/>
    <p:sldId id="327" r:id="rId20"/>
    <p:sldId id="328" r:id="rId21"/>
    <p:sldId id="329" r:id="rId22"/>
    <p:sldId id="300" r:id="rId23"/>
  </p:sldIdLst>
  <p:sldSz cx="9829800" cy="7543800"/>
  <p:notesSz cx="7010400" cy="9296400"/>
  <p:defaultTextStyle>
    <a:defPPr>
      <a:defRPr lang="en-US"/>
    </a:defPPr>
    <a:lvl1pPr marL="0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47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695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041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388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735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083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430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0777" algn="l" defTabSz="49634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8B"/>
    <a:srgbClr val="BF79A1"/>
    <a:srgbClr val="AF9AB7"/>
    <a:srgbClr val="8CA8C5"/>
    <a:srgbClr val="89BBB2"/>
    <a:srgbClr val="B1C5A4"/>
    <a:srgbClr val="F9AA8F"/>
    <a:srgbClr val="B2B8BA"/>
    <a:srgbClr val="821058"/>
    <a:srgbClr val="6F4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6" autoAdjust="0"/>
    <p:restoredTop sz="96529" autoAdjust="0"/>
  </p:normalViewPr>
  <p:slideViewPr>
    <p:cSldViewPr snapToGrid="0" snapToObjects="1" showGuides="1">
      <p:cViewPr>
        <p:scale>
          <a:sx n="100" d="100"/>
          <a:sy n="100" d="100"/>
        </p:scale>
        <p:origin x="-714" y="-72"/>
      </p:cViewPr>
      <p:guideLst>
        <p:guide orient="horz" pos="625"/>
        <p:guide orient="horz" pos="4417"/>
        <p:guide pos="5899"/>
        <p:guide pos="713"/>
        <p:guide pos="3165"/>
        <p:guide pos="3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D94099-A348-4F9B-92A6-1FA669212AA0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33488" y="696913"/>
            <a:ext cx="4543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A465C3-ADD4-4017-98B8-C0B8D3F28B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26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B221-73F0-42C2-8D7A-81812EAC07A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04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0F0F-7ABB-48DC-9CE4-3D3410AA598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25550" y="685800"/>
            <a:ext cx="4578350" cy="3514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871" y="4428275"/>
            <a:ext cx="5194511" cy="420008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5438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954588"/>
            <a:ext cx="98298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530730"/>
            <a:ext cx="8229243" cy="21809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5464175" y="5435600"/>
            <a:ext cx="3895725" cy="876300"/>
          </a:xfrm>
          <a:prstGeom prst="rect">
            <a:avLst/>
          </a:prstGeom>
        </p:spPr>
        <p:txBody>
          <a:bodyPr vert="horz" lIns="0" tIns="0" rIns="0" bIns="0" numCol="2" spcCol="118872"/>
          <a:lstStyle>
            <a:lvl1pPr marL="0" indent="0">
              <a:spcBef>
                <a:spcPts val="0"/>
              </a:spcBef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1pPr>
            <a:lvl2pPr marL="496347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2pPr>
            <a:lvl3pPr marL="992694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3pPr>
            <a:lvl4pPr marL="1489040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4pPr>
            <a:lvl5pPr marL="1985388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Contact</a:t>
            </a:r>
            <a:br>
              <a:rPr lang="en-US" dirty="0" smtClean="0"/>
            </a:b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dirty="0" smtClean="0"/>
              <a:t>E-Mail Address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1127125" y="7119868"/>
            <a:ext cx="8237538" cy="4239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800" b="0" i="0">
                <a:solidFill>
                  <a:schemeClr val="bg1"/>
                </a:solidFill>
                <a:latin typeface=""/>
              </a:defRPr>
            </a:lvl1pPr>
            <a:lvl2pPr marL="496347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2pPr>
            <a:lvl3pPr marL="992694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3pPr>
            <a:lvl4pPr marL="1489040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4pPr>
            <a:lvl5pPr marL="1985388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5pPr>
          </a:lstStyle>
          <a:p>
            <a:pPr lvl="0"/>
            <a:r>
              <a:rPr lang="en-US" dirty="0" err="1" smtClean="0"/>
              <a:t>iconectiv</a:t>
            </a:r>
            <a:r>
              <a:rPr lang="en-US" dirty="0" smtClean="0"/>
              <a:t> Proprietary – Internal Use Only</a:t>
            </a:r>
            <a:br>
              <a:rPr lang="en-US" dirty="0" smtClean="0"/>
            </a:br>
            <a:r>
              <a:rPr lang="en-US" dirty="0" smtClean="0"/>
              <a:t>This document contains proprietary information that shall be distributed, routed or made available only within </a:t>
            </a:r>
            <a:r>
              <a:rPr lang="en-US" dirty="0" err="1" smtClean="0"/>
              <a:t>Telcordia</a:t>
            </a:r>
            <a:r>
              <a:rPr lang="en-US" dirty="0" smtClean="0"/>
              <a:t>, except with written permission of </a:t>
            </a:r>
            <a:r>
              <a:rPr lang="en-US" dirty="0" err="1" smtClean="0"/>
              <a:t>Telcordia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5464175" y="6216650"/>
            <a:ext cx="3709987" cy="527050"/>
          </a:xfrm>
          <a:prstGeom prst="rect">
            <a:avLst/>
          </a:prstGeom>
        </p:spPr>
        <p:txBody>
          <a:bodyPr vert="horz" lIns="0" tIns="0" rIns="0" bIns="0" numCol="1" spcCol="118872" anchor="b" anchorCtr="0"/>
          <a:lstStyle>
            <a:lvl1pPr marL="0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1pPr>
            <a:lvl2pPr marL="496347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2pPr>
            <a:lvl3pPr marL="992694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3pPr>
            <a:lvl4pPr marL="1489040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4pPr>
            <a:lvl5pPr marL="1985388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Presented for: </a:t>
            </a:r>
          </a:p>
        </p:txBody>
      </p:sp>
      <p:pic>
        <p:nvPicPr>
          <p:cNvPr id="16" name="Picture 15" descr="logo_1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95" y="5227034"/>
            <a:ext cx="3650205" cy="154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31887" y="941388"/>
            <a:ext cx="8232775" cy="607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200"/>
              </a:spcBef>
              <a:buClr>
                <a:srgbClr val="FF0000"/>
              </a:buClr>
              <a:buFontTx/>
              <a:buNone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3200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2pPr>
            <a:lvl3pPr marL="7772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3pPr>
            <a:lvl4pPr marL="12344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4pPr>
            <a:lvl5pPr marL="16916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1"/>
            <a:ext cx="8229243" cy="6188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86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ne Lin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1"/>
            <a:ext cx="8229243" cy="6188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31887" y="941388"/>
            <a:ext cx="8232775" cy="6070600"/>
          </a:xfrm>
          <a:prstGeom prst="rect">
            <a:avLst/>
          </a:prstGeom>
        </p:spPr>
        <p:txBody>
          <a:bodyPr vert="horz" lIns="0" tIns="0" rIns="0" bIns="0" numCol="2" spcCol="457200"/>
          <a:lstStyle>
            <a:lvl1pPr marL="0" indent="0">
              <a:spcBef>
                <a:spcPts val="200"/>
              </a:spcBef>
              <a:buClr>
                <a:srgbClr val="FF0000"/>
              </a:buClr>
              <a:buFontTx/>
              <a:buNone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3200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2pPr>
            <a:lvl3pPr marL="7772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3pPr>
            <a:lvl4pPr marL="12344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4pPr>
            <a:lvl5pPr marL="16916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46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1"/>
            <a:ext cx="8229243" cy="6188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31887" y="941388"/>
            <a:ext cx="8232775" cy="6070600"/>
          </a:xfrm>
          <a:prstGeom prst="rect">
            <a:avLst/>
          </a:prstGeom>
        </p:spPr>
        <p:txBody>
          <a:bodyPr vert="horz" lIns="0" tIns="0" rIns="0" bIns="0" numCol="2" spcCol="457200"/>
          <a:lstStyle>
            <a:lvl1pPr marL="0" indent="0">
              <a:spcBef>
                <a:spcPts val="200"/>
              </a:spcBef>
              <a:buClr>
                <a:srgbClr val="FF0000"/>
              </a:buClr>
              <a:buFontTx/>
              <a:buNone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3200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2pPr>
            <a:lvl3pPr marL="7772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3pPr>
            <a:lvl4pPr marL="12344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4pPr>
            <a:lvl5pPr marL="16916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31888" y="1920240"/>
            <a:ext cx="8232774" cy="5091748"/>
          </a:xfrm>
          <a:prstGeom prst="rect">
            <a:avLst/>
          </a:prstGeom>
        </p:spPr>
        <p:txBody>
          <a:bodyPr vert="horz" lIns="0" tIns="0" rIns="0" bIns="0" numCol="2" spcCol="457200"/>
          <a:lstStyle>
            <a:lvl1pPr marL="273050" indent="-27305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4864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144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Arial"/>
                <a:cs typeface="Arial"/>
              </a:defRPr>
            </a:lvl3pPr>
            <a:lvl4pPr marL="13716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18288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59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0"/>
            <a:ext cx="8229243" cy="11649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31887" y="1500188"/>
            <a:ext cx="8232775" cy="5511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200"/>
              </a:spcBef>
              <a:buClr>
                <a:srgbClr val="FF0000"/>
              </a:buClr>
              <a:buFontTx/>
              <a:buNone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3200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2pPr>
            <a:lvl3pPr marL="7772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3pPr>
            <a:lvl4pPr marL="12344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4pPr>
            <a:lvl5pPr marL="16916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51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515" y="622301"/>
            <a:ext cx="7862886" cy="1012825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758951"/>
            <a:ext cx="8375650" cy="5192713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138863" y="7004051"/>
            <a:ext cx="1168400" cy="487363"/>
          </a:xfrm>
          <a:prstGeom prst="rect">
            <a:avLst/>
          </a:prstGeom>
          <a:ln/>
        </p:spPr>
        <p:txBody>
          <a:bodyPr lIns="91433" tIns="45717" rIns="91433" bIns="45717"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8763" y="6997701"/>
            <a:ext cx="3278187" cy="519113"/>
          </a:xfrm>
          <a:prstGeom prst="rect">
            <a:avLst/>
          </a:prstGeom>
          <a:ln/>
        </p:spPr>
        <p:txBody>
          <a:bodyPr lIns="91433" tIns="45717" rIns="91433" bIns="45717"/>
          <a:lstStyle>
            <a:lvl1pPr eaLnBrk="0" hangingPunct="0">
              <a:defRPr sz="800"/>
            </a:lvl1pPr>
          </a:lstStyle>
          <a:p>
            <a:pPr eaLnBrk="1" hangingPunct="1">
              <a:defRPr/>
            </a:pPr>
            <a:endParaRPr lang="en-US" altLang="en-US" sz="700"/>
          </a:p>
          <a:p>
            <a:pPr eaLnBrk="1" hangingPunct="1">
              <a:defRPr/>
            </a:pPr>
            <a:endParaRPr lang="en-US" altLang="en-US" sz="700"/>
          </a:p>
          <a:p>
            <a:pPr>
              <a:defRPr/>
            </a:pPr>
            <a:r>
              <a:rPr lang="en-US" altLang="en-US"/>
              <a:t>TELCORDIA PROPRIETARY - INTERNAL USE ONLY    </a:t>
            </a:r>
          </a:p>
          <a:p>
            <a:pPr>
              <a:defRPr/>
            </a:pPr>
            <a:r>
              <a:rPr lang="en-US" altLang="en-US"/>
              <a:t>See proprietary restrictions on title page.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35476" y="6983414"/>
            <a:ext cx="942975" cy="523875"/>
          </a:xfrm>
          <a:prstGeom prst="rect">
            <a:avLst/>
          </a:prstGeom>
          <a:ln/>
        </p:spPr>
        <p:txBody>
          <a:bodyPr lIns="91433" tIns="45717" rIns="91433" bIns="45717"/>
          <a:lstStyle>
            <a:lvl1pPr>
              <a:defRPr/>
            </a:lvl1pPr>
          </a:lstStyle>
          <a:p>
            <a:pPr>
              <a:defRPr/>
            </a:pPr>
            <a:fld id="{916C36B4-8282-4917-A6F0-A7E2B3FF8C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484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72" y="236746"/>
            <a:ext cx="7863840" cy="989877"/>
          </a:xfrm>
          <a:prstGeom prst="rect">
            <a:avLst/>
          </a:prstGeom>
        </p:spPr>
        <p:txBody>
          <a:bodyPr lIns="91420" tIns="45710" rIns="91420" bIns="4571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0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_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543800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66725" y="3317736"/>
            <a:ext cx="2301875" cy="1470164"/>
          </a:xfrm>
          <a:prstGeom prst="rect">
            <a:avLst/>
          </a:prstGeom>
        </p:spPr>
        <p:txBody>
          <a:bodyPr vert="horz" lIns="0" tIns="0" rIns="0" bIns="0" numCol="1" spcCol="118872"/>
          <a:lstStyle>
            <a:lvl1pPr marL="0" indent="0">
              <a:spcBef>
                <a:spcPts val="0"/>
              </a:spcBef>
              <a:buFontTx/>
              <a:buNone/>
              <a:defRPr sz="1200" b="0" i="0">
                <a:solidFill>
                  <a:schemeClr val="tx2"/>
                </a:solidFill>
                <a:latin typeface=""/>
              </a:defRPr>
            </a:lvl1pPr>
            <a:lvl2pPr marL="496347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2pPr>
            <a:lvl3pPr marL="992694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3pPr>
            <a:lvl4pPr marL="1489040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4pPr>
            <a:lvl5pPr marL="1985388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Contact</a:t>
            </a:r>
            <a:br>
              <a:rPr lang="en-US" dirty="0" smtClean="0"/>
            </a:br>
            <a:r>
              <a:rPr lang="en-US" dirty="0" smtClean="0"/>
              <a:t>Name</a:t>
            </a:r>
            <a:br>
              <a:rPr lang="en-US" dirty="0" smtClean="0"/>
            </a:br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en-US" dirty="0" smtClean="0"/>
              <a:t>E-Mail Address</a:t>
            </a:r>
            <a:br>
              <a:rPr lang="en-US" dirty="0" smtClean="0"/>
            </a:br>
            <a:r>
              <a:rPr lang="en-US" dirty="0" smtClean="0"/>
              <a:t>Phone Number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4946650"/>
            <a:ext cx="1882775" cy="914400"/>
          </a:xfrm>
          <a:prstGeom prst="rect">
            <a:avLst/>
          </a:prstGeom>
        </p:spPr>
        <p:txBody>
          <a:bodyPr vert="horz" lIns="0" tIns="0" rIns="0" bIns="0" numCol="1" spcCol="118872" anchor="t" anchorCtr="0"/>
          <a:lstStyle>
            <a:lvl1pPr marL="0" indent="0">
              <a:buFontTx/>
              <a:buNone/>
              <a:defRPr sz="1200" b="0" i="0" baseline="0">
                <a:solidFill>
                  <a:schemeClr val="tx2"/>
                </a:solidFill>
                <a:latin typeface=""/>
              </a:defRPr>
            </a:lvl1pPr>
            <a:lvl2pPr marL="496347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2pPr>
            <a:lvl3pPr marL="992694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3pPr>
            <a:lvl4pPr marL="1489040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4pPr>
            <a:lvl5pPr marL="1985388" indent="0">
              <a:buFontTx/>
              <a:buNone/>
              <a:defRPr sz="1200" b="0" i="0">
                <a:solidFill>
                  <a:srgbClr val="667175"/>
                </a:solidFill>
                <a:latin typeface=""/>
              </a:defRPr>
            </a:lvl5pPr>
          </a:lstStyle>
          <a:p>
            <a:pPr lvl="0"/>
            <a:r>
              <a:rPr lang="en-US" dirty="0" smtClean="0"/>
              <a:t>Presented for: 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581400" y="2578100"/>
            <a:ext cx="5783263" cy="2260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 descr="logo_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3" y="332304"/>
            <a:ext cx="2483046" cy="12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2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_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543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27125" y="2476500"/>
            <a:ext cx="8237538" cy="2260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 Slide 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50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_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29800" cy="7543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127125" y="2476500"/>
            <a:ext cx="8237538" cy="22606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3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Divider Slide Gray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34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1"/>
            <a:ext cx="8229243" cy="6188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31888" y="941388"/>
            <a:ext cx="8232774" cy="5564188"/>
          </a:xfrm>
          <a:prstGeom prst="rect">
            <a:avLst/>
          </a:prstGeom>
        </p:spPr>
        <p:txBody>
          <a:bodyPr vert="horz" lIns="0" tIns="0" rIns="0" bIns="0"/>
          <a:lstStyle>
            <a:lvl1pPr marL="273050" indent="-27305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4864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144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Arial"/>
                <a:cs typeface="Arial"/>
              </a:defRPr>
            </a:lvl3pPr>
            <a:lvl4pPr marL="13716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18288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49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bulleted lis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0"/>
            <a:ext cx="8229243" cy="11649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 - bullets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31888" y="1425222"/>
            <a:ext cx="8232774" cy="5564188"/>
          </a:xfrm>
          <a:prstGeom prst="rect">
            <a:avLst/>
          </a:prstGeom>
        </p:spPr>
        <p:txBody>
          <a:bodyPr vert="horz" lIns="0" tIns="0" rIns="0" bIns="0"/>
          <a:lstStyle>
            <a:lvl1pPr marL="273050" indent="-27305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4864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144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200" baseline="0">
                <a:solidFill>
                  <a:schemeClr val="tx2"/>
                </a:solidFill>
                <a:latin typeface="Arial"/>
                <a:cs typeface="Arial"/>
              </a:defRPr>
            </a:lvl3pPr>
            <a:lvl4pPr marL="13716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18288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5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1"/>
            <a:ext cx="8229243" cy="6188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31888" y="941388"/>
            <a:ext cx="8232774" cy="5564188"/>
          </a:xfrm>
          <a:prstGeom prst="rect">
            <a:avLst/>
          </a:prstGeom>
        </p:spPr>
        <p:txBody>
          <a:bodyPr vert="horz" lIns="0" tIns="0" rIns="0" bIns="0" numCol="2" spcCol="457200"/>
          <a:lstStyle>
            <a:lvl1pPr marL="273050" indent="-27305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4864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144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3pPr>
            <a:lvl4pPr marL="13716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18288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5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wo-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0"/>
            <a:ext cx="8229243" cy="11649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Two Line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31887" y="1500188"/>
            <a:ext cx="8232775" cy="5511800"/>
          </a:xfrm>
          <a:prstGeom prst="rect">
            <a:avLst/>
          </a:prstGeom>
        </p:spPr>
        <p:txBody>
          <a:bodyPr vert="horz" lIns="0" tIns="0" rIns="0" bIns="0" numCol="2" spcCol="457200"/>
          <a:lstStyle>
            <a:lvl1pPr marL="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solidFill>
                  <a:schemeClr val="tx2"/>
                </a:solidFill>
                <a:latin typeface="Arial"/>
                <a:cs typeface="Arial"/>
              </a:defRPr>
            </a:lvl1pPr>
            <a:lvl2pPr marL="3200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2pPr>
            <a:lvl3pPr marL="7772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3pPr>
            <a:lvl4pPr marL="12344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4pPr>
            <a:lvl5pPr marL="16916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10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35420" y="232031"/>
            <a:ext cx="8229243" cy="61887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6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131887" y="941388"/>
            <a:ext cx="8232775" cy="6070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200"/>
              </a:spcBef>
              <a:buClr>
                <a:srgbClr val="FF0000"/>
              </a:buClr>
              <a:buFontTx/>
              <a:buNone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3200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2pPr>
            <a:lvl3pPr marL="7772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3pPr>
            <a:lvl4pPr marL="12344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4pPr>
            <a:lvl5pPr marL="1691640" indent="0">
              <a:spcBef>
                <a:spcPts val="200"/>
              </a:spcBef>
              <a:buClr>
                <a:srgbClr val="FF0000"/>
              </a:buClr>
              <a:buFontTx/>
              <a:buNone/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131888" y="1447800"/>
            <a:ext cx="8232774" cy="5564188"/>
          </a:xfrm>
          <a:prstGeom prst="rect">
            <a:avLst/>
          </a:prstGeom>
        </p:spPr>
        <p:txBody>
          <a:bodyPr vert="horz" lIns="0" tIns="0" rIns="0" bIns="0"/>
          <a:lstStyle>
            <a:lvl1pPr marL="273050" indent="-27305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800">
                <a:solidFill>
                  <a:schemeClr val="tx2"/>
                </a:solidFill>
                <a:latin typeface="Arial"/>
                <a:cs typeface="Arial"/>
              </a:defRPr>
            </a:lvl1pPr>
            <a:lvl2pPr marL="54864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Arial"/>
                <a:cs typeface="Arial"/>
              </a:defRPr>
            </a:lvl2pPr>
            <a:lvl3pPr marL="9144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200" baseline="0">
                <a:solidFill>
                  <a:schemeClr val="tx2"/>
                </a:solidFill>
                <a:latin typeface="Arial"/>
                <a:cs typeface="Arial"/>
              </a:defRPr>
            </a:lvl3pPr>
            <a:lvl4pPr marL="13716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Arial"/>
                <a:cs typeface="Arial"/>
              </a:defRPr>
            </a:lvl4pPr>
            <a:lvl5pPr marL="1828800" indent="-274320">
              <a:spcBef>
                <a:spcPts val="300"/>
              </a:spcBef>
              <a:buClr>
                <a:srgbClr val="FF0000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130300" y="7163867"/>
            <a:ext cx="1244600" cy="2286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829800" cy="6400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533400"/>
            <a:ext cx="6826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533400" y="304800"/>
            <a:ext cx="457200" cy="4572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9490075" y="7316267"/>
            <a:ext cx="3397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9359900" y="7201967"/>
            <a:ext cx="228600" cy="228600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9145050" y="7215710"/>
            <a:ext cx="653144" cy="301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228600" marR="0" indent="-228600" algn="ctr" defTabSz="992764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itchFamily="2" charset="2"/>
              <a:buNone/>
              <a:tabLst/>
              <a:defRPr/>
            </a:pPr>
            <a:fld id="{E0945A5B-6FD1-4E75-90E0-1022EA54FCBA}" type="slidenum">
              <a:rPr lang="en-US" sz="800" b="0" smtClean="0">
                <a:solidFill>
                  <a:schemeClr val="bg1"/>
                </a:solidFill>
                <a:latin typeface="Arial"/>
                <a:cs typeface="Arial"/>
              </a:rPr>
              <a:pPr marL="228600" marR="0" indent="-228600" algn="ctr" defTabSz="992764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SzPct val="120000"/>
                <a:buFont typeface="Wingdings" pitchFamily="2" charset="2"/>
                <a:buNone/>
                <a:tabLst/>
                <a:defRPr/>
              </a:pPr>
              <a:t>‹#›</a:t>
            </a:fld>
            <a:endParaRPr lang="en-US" sz="800" b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marL="228600" indent="-228600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itchFamily="2" charset="2"/>
              <a:buNone/>
            </a:pPr>
            <a:endParaRPr lang="en-US" sz="800" b="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85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7" r:id="rId3"/>
    <p:sldLayoutId id="2147483658" r:id="rId4"/>
    <p:sldLayoutId id="2147483661" r:id="rId5"/>
    <p:sldLayoutId id="2147483663" r:id="rId6"/>
    <p:sldLayoutId id="2147483662" r:id="rId7"/>
    <p:sldLayoutId id="2147483652" r:id="rId8"/>
    <p:sldLayoutId id="2147483653" r:id="rId9"/>
    <p:sldLayoutId id="2147483649" r:id="rId10"/>
    <p:sldLayoutId id="2147483651" r:id="rId11"/>
    <p:sldLayoutId id="2147483660" r:id="rId12"/>
    <p:sldLayoutId id="2147483650" r:id="rId13"/>
    <p:sldLayoutId id="2147483664" r:id="rId14"/>
    <p:sldLayoutId id="2147483665" r:id="rId15"/>
  </p:sldLayoutIdLst>
  <p:txStyles>
    <p:titleStyle>
      <a:lvl1pPr algn="ctr" defTabSz="49634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60" indent="-372260" algn="l" defTabSz="496347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564" indent="-310217" algn="l" defTabSz="496347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68" indent="-248174" algn="l" defTabSz="49634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7214" indent="-248174" algn="l" defTabSz="496347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562" indent="-248174" algn="l" defTabSz="496347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909" indent="-248174" algn="l" defTabSz="49634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6256" indent="-248174" algn="l" defTabSz="49634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604" indent="-248174" algn="l" defTabSz="49634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950" indent="-248174" algn="l" defTabSz="496347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347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695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41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388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735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8083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4430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777" algn="l" defTabSz="49634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3350624" y="3417045"/>
            <a:ext cx="6320318" cy="2260600"/>
          </a:xfrm>
          <a:prstGeom prst="rect">
            <a:avLst/>
          </a:prstGeom>
        </p:spPr>
        <p:txBody>
          <a:bodyPr lIns="0" tIns="0" rIns="0" bIns="0"/>
          <a:lstStyle>
            <a:lvl1pPr algn="l" defTabSz="496347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IP Inter-carrier Routing </a:t>
            </a:r>
          </a:p>
          <a:p>
            <a:r>
              <a:rPr lang="en-US" dirty="0"/>
              <a:t>Capabilities to Support IP Services Interconnection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66725" y="3728041"/>
            <a:ext cx="2301875" cy="1470164"/>
          </a:xfrm>
        </p:spPr>
        <p:txBody>
          <a:bodyPr/>
          <a:lstStyle/>
          <a:p>
            <a:r>
              <a:rPr lang="en-US" dirty="0"/>
              <a:t>Gary Richenaker</a:t>
            </a:r>
          </a:p>
          <a:p>
            <a:r>
              <a:rPr lang="en-US" dirty="0" smtClean="0"/>
              <a:t>Principal  </a:t>
            </a:r>
            <a:r>
              <a:rPr lang="en-US" dirty="0"/>
              <a:t>Solutions Architect</a:t>
            </a:r>
          </a:p>
          <a:p>
            <a:r>
              <a:rPr lang="en-US" b="1" dirty="0" err="1"/>
              <a:t>iconectiv</a:t>
            </a:r>
            <a:endParaRPr lang="en-US" b="1" dirty="0"/>
          </a:p>
          <a:p>
            <a:r>
              <a:rPr lang="en-US" dirty="0"/>
              <a:t>grichenaker@iconectiv.com</a:t>
            </a:r>
          </a:p>
          <a:p>
            <a:r>
              <a:rPr lang="en-US" dirty="0"/>
              <a:t>732-699-4701</a:t>
            </a:r>
          </a:p>
          <a:p>
            <a:endParaRPr lang="en-US" dirty="0"/>
          </a:p>
          <a:p>
            <a:r>
              <a:rPr lang="en-US" smtClean="0"/>
              <a:t>August 6</a:t>
            </a:r>
            <a:r>
              <a:rPr lang="en-US" dirty="0" smtClean="0"/>
              <a:t>, </a:t>
            </a:r>
            <a:r>
              <a:rPr lang="en-US" dirty="0"/>
              <a:t>2014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6725" y="5286650"/>
            <a:ext cx="1882775" cy="914400"/>
          </a:xfrm>
        </p:spPr>
        <p:txBody>
          <a:bodyPr/>
          <a:lstStyle/>
          <a:p>
            <a:r>
              <a:rPr lang="en-US" dirty="0"/>
              <a:t>Presented </a:t>
            </a:r>
            <a:r>
              <a:rPr lang="en-US" dirty="0" smtClean="0"/>
              <a:t>for</a:t>
            </a:r>
            <a:r>
              <a:rPr lang="en-US" dirty="0"/>
              <a:t>:  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66725" y="5613537"/>
            <a:ext cx="1498600" cy="4191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759" y="150898"/>
            <a:ext cx="8592207" cy="831215"/>
          </a:xfrm>
        </p:spPr>
        <p:txBody>
          <a:bodyPr/>
          <a:lstStyle/>
          <a:p>
            <a:pPr algn="l"/>
            <a:r>
              <a:rPr lang="en-US" altLang="en-US" sz="4400" smtClean="0"/>
              <a:t>Policy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776" y="957846"/>
            <a:ext cx="9435662" cy="6073573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 smtClean="0"/>
              <a:t>Allow </a:t>
            </a:r>
            <a:r>
              <a:rPr lang="en-US" sz="2800" dirty="0"/>
              <a:t>for different Name Server </a:t>
            </a:r>
            <a:r>
              <a:rPr lang="en-US" sz="2800" dirty="0" smtClean="0"/>
              <a:t>records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Depending </a:t>
            </a:r>
            <a:r>
              <a:rPr lang="en-US" sz="2400" dirty="0"/>
              <a:t>on the originating &amp; terminating service provider combination, the registry could be configured with policy for source based resolution using a “Recipient Group” </a:t>
            </a:r>
            <a:r>
              <a:rPr lang="en-US" sz="2400" dirty="0" smtClean="0"/>
              <a:t>feature</a:t>
            </a:r>
            <a:endParaRPr lang="en-US" sz="2400" dirty="0"/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 smtClean="0"/>
              <a:t>For </a:t>
            </a:r>
            <a:r>
              <a:rPr lang="en-US" sz="2000" dirty="0"/>
              <a:t>example, some authorized Service Providers of Record might input Name Server information for the same TN that in one case refers to the Tier 2 Name Server of a transit operator or Internetwork Packet Exchange (IPX) and in another case refers to their own terminating Tier 2 Name Server when they are peering or interconnecting directly with the originating service provider </a:t>
            </a:r>
          </a:p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 smtClean="0"/>
              <a:t>The Service Provider that provisions the data will also likely define one or more selective lists of Data Recipients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Data is not given to unauthorized parties 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Service providers determine the content of the Name Authority Pointer (NAPTR) records returned in response to ENUM queries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17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760" y="150898"/>
            <a:ext cx="883657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Rules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857" y="1005143"/>
            <a:ext cx="8942219" cy="5821325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The number of records stored in an IP Interconnection Registry could be tens or hundreds of millions based on the need to assign different characteristics per </a:t>
            </a:r>
            <a:r>
              <a:rPr lang="en-US" sz="2800" dirty="0" smtClean="0"/>
              <a:t>TN</a:t>
            </a:r>
            <a:endParaRPr lang="en-US" sz="2800" dirty="0"/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A </a:t>
            </a:r>
            <a:r>
              <a:rPr lang="en-US" sz="2400" dirty="0"/>
              <a:t>single change can ripple through the data and touch a vast number of </a:t>
            </a:r>
            <a:r>
              <a:rPr lang="en-US" sz="2400" dirty="0" smtClean="0"/>
              <a:t>records 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A </a:t>
            </a:r>
            <a:r>
              <a:rPr lang="en-US" sz="2400" dirty="0"/>
              <a:t>rule that aggregates a number of TNs into a block such as NPA-NXX or NPA-NXX_X can dramatically reduce the number of records that need to be provisioned because it enables higher-level groupings that provide a compressed record </a:t>
            </a:r>
            <a:r>
              <a:rPr lang="en-US" sz="2400" dirty="0" smtClean="0"/>
              <a:t>set </a:t>
            </a:r>
            <a:endParaRPr lang="en-US" sz="2400" dirty="0"/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 smtClean="0"/>
              <a:t>For </a:t>
            </a:r>
            <a:r>
              <a:rPr lang="en-US" sz="2000" dirty="0"/>
              <a:t>example, an NS or NAPTR record value could be assigned to each Operating Company Number (OCN) rather than to each telephone number or, to each unique Service Provider ID (SPID) and/or NPA/NXX or Location Routing Number (LRN</a:t>
            </a:r>
            <a:r>
              <a:rPr lang="en-US" sz="20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2417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760" y="150898"/>
            <a:ext cx="883657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Rules- cont’d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857" y="1005143"/>
            <a:ext cx="8942219" cy="5821325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A </a:t>
            </a:r>
            <a:r>
              <a:rPr lang="en-US" sz="2800" dirty="0" smtClean="0"/>
              <a:t>single </a:t>
            </a:r>
            <a:r>
              <a:rPr lang="en-US" sz="2800" dirty="0"/>
              <a:t>telephone number may be associated with several services, e.g., HD voice, Instant Messaging (IM), and IP </a:t>
            </a:r>
            <a:r>
              <a:rPr lang="en-US" sz="2800" dirty="0" smtClean="0"/>
              <a:t>telephony 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calling network needs to determine whether the called party has the requested service prior to setting up the </a:t>
            </a:r>
            <a:r>
              <a:rPr lang="en-US" sz="2400" dirty="0" smtClean="0"/>
              <a:t>call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A purpose-built registry can accommodate various service attributes at a TN level as well as at coarser levels based on rules established by the Service </a:t>
            </a:r>
            <a:r>
              <a:rPr lang="en-US" sz="2400" dirty="0" smtClean="0"/>
              <a:t>Provider</a:t>
            </a:r>
          </a:p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The use of rules allows the industry to provision services against higher levels of abstraction which optimize the number of records in the registry and especially in a local (cache) </a:t>
            </a:r>
            <a:r>
              <a:rPr lang="en-US" sz="2800" dirty="0" smtClean="0"/>
              <a:t>database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8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67" y="149322"/>
            <a:ext cx="7862886" cy="812376"/>
          </a:xfrm>
        </p:spPr>
        <p:txBody>
          <a:bodyPr/>
          <a:lstStyle/>
          <a:p>
            <a:pPr algn="l"/>
            <a:r>
              <a:rPr lang="en-US" sz="4400" dirty="0" smtClean="0"/>
              <a:t>Mitigating the Impact of ENUM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986417"/>
            <a:ext cx="9278937" cy="607653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800" dirty="0"/>
              <a:t>Can we eliminate the cross-network queries and avoid the overhead of maintaining tier2 server farms?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NPAC can store the URIs and distribute locally through LSMS or XML downloads</a:t>
            </a:r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/>
              <a:t>However there is no policy in NPAC so all interconnecting parties will receive the same URI info</a:t>
            </a:r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/>
              <a:t>Vendor development required on SOA and LSMS tools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BIRDDS can store the NS or URIs and distribute locally via LERG file downloads</a:t>
            </a:r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/>
              <a:t>However there is also no policy in LERG so all interconnecting parties will receive the same URI info</a:t>
            </a:r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/>
              <a:t>Not currently storing routing data on full 10 digit </a:t>
            </a:r>
            <a:r>
              <a:rPr lang="en-US" sz="2000" dirty="0" smtClean="0"/>
              <a:t>TNs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17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67" y="149322"/>
            <a:ext cx="7862886" cy="812376"/>
          </a:xfrm>
        </p:spPr>
        <p:txBody>
          <a:bodyPr/>
          <a:lstStyle/>
          <a:p>
            <a:pPr algn="l"/>
            <a:r>
              <a:rPr lang="en-US" sz="3400" dirty="0" smtClean="0"/>
              <a:t>Mitigating the Impact of ENUM- cont’d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986417"/>
            <a:ext cx="9278937" cy="6076535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 smtClean="0"/>
              <a:t>Registry </a:t>
            </a:r>
            <a:r>
              <a:rPr lang="en-US" sz="2800" dirty="0"/>
              <a:t>could optionally be used by service providers to capture and exchange NAPTR records instead of just NS records thereby combining Tier 2 functionality in the Tier 1 </a:t>
            </a:r>
            <a:r>
              <a:rPr lang="en-US" sz="2800" dirty="0" smtClean="0"/>
              <a:t>Registry</a:t>
            </a:r>
          </a:p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This could be optional according to terminating service provider discretion and would be transparent to the originating service </a:t>
            </a:r>
            <a:r>
              <a:rPr lang="en-US" sz="2800" dirty="0" smtClean="0"/>
              <a:t>provider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This </a:t>
            </a:r>
            <a:r>
              <a:rPr lang="en-US" sz="2400" dirty="0"/>
              <a:t>would enable ENUM implementation without the complexity of cross network </a:t>
            </a:r>
            <a:r>
              <a:rPr lang="en-US" sz="2400" dirty="0" smtClean="0"/>
              <a:t>queries 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Registry can download data to local cache</a:t>
            </a:r>
          </a:p>
        </p:txBody>
      </p:sp>
    </p:spTree>
    <p:extLst>
      <p:ext uri="{BB962C8B-B14F-4D97-AF65-F5344CB8AC3E}">
        <p14:creationId xmlns:p14="http://schemas.microsoft.com/office/powerpoint/2010/main" val="27256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67" y="149322"/>
            <a:ext cx="7862886" cy="812376"/>
          </a:xfrm>
        </p:spPr>
        <p:txBody>
          <a:bodyPr/>
          <a:lstStyle/>
          <a:p>
            <a:pPr algn="l"/>
            <a:r>
              <a:rPr lang="en-US" sz="3400" dirty="0" smtClean="0"/>
              <a:t>Registry Interworking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986417"/>
            <a:ext cx="9278937" cy="6076535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 smtClean="0"/>
              <a:t>Examination of the often-heard </a:t>
            </a:r>
            <a:r>
              <a:rPr lang="en-US" sz="2800" dirty="0"/>
              <a:t>statement that there can be “no more than one National ENUM Registry” because of </a:t>
            </a:r>
            <a:r>
              <a:rPr lang="en-US" sz="2800" dirty="0" smtClean="0"/>
              <a:t>synchronization issues </a:t>
            </a:r>
          </a:p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One obstacle to achieving synchronization is the quantity of data </a:t>
            </a:r>
            <a:r>
              <a:rPr lang="en-US" sz="2800" dirty="0" smtClean="0"/>
              <a:t>involved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The time </a:t>
            </a:r>
            <a:r>
              <a:rPr lang="en-US" sz="2400" dirty="0"/>
              <a:t>taken to distribute a large number of changed records puts a lower bound on the time scale over which the Registries can be considered to be </a:t>
            </a:r>
            <a:r>
              <a:rPr lang="en-US" sz="2400" dirty="0" smtClean="0"/>
              <a:t>synchronized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However, </a:t>
            </a:r>
            <a:r>
              <a:rPr lang="en-US" sz="2400" dirty="0"/>
              <a:t>it is often not necessary to distribute the changed records </a:t>
            </a:r>
            <a:r>
              <a:rPr lang="en-US" sz="2400" dirty="0" smtClean="0"/>
              <a:t>explicitly</a:t>
            </a:r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 smtClean="0"/>
              <a:t>Each registry </a:t>
            </a:r>
            <a:r>
              <a:rPr lang="en-US" sz="2000" dirty="0"/>
              <a:t>includes a policy language and rule set that operates on the data’s metadata, unambiguously and completely describing the changes </a:t>
            </a:r>
            <a:endParaRPr lang="en-US" sz="2000" dirty="0" smtClean="0"/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 smtClean="0"/>
              <a:t>Each registry </a:t>
            </a:r>
            <a:r>
              <a:rPr lang="en-US" sz="2000" dirty="0"/>
              <a:t>uses the same policy language in conjunction with the established rules to describe changes sent and to interpret changes received 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195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67" y="149322"/>
            <a:ext cx="7862886" cy="812376"/>
          </a:xfrm>
        </p:spPr>
        <p:txBody>
          <a:bodyPr/>
          <a:lstStyle/>
          <a:p>
            <a:pPr algn="l"/>
            <a:r>
              <a:rPr lang="en-US" sz="3400" dirty="0" smtClean="0"/>
              <a:t>Registry Interworking – cont’d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986417"/>
            <a:ext cx="9278937" cy="6076535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 smtClean="0"/>
              <a:t>The FTP-based </a:t>
            </a:r>
            <a:r>
              <a:rPr lang="en-US" sz="2800" dirty="0"/>
              <a:t>component relies on a file naming convention and an agreed-upon directory structure which is consistent over all </a:t>
            </a:r>
            <a:r>
              <a:rPr lang="en-US" sz="2800" dirty="0" smtClean="0"/>
              <a:t>participants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The file names contain an identifier for the intended recipient and a </a:t>
            </a:r>
            <a:r>
              <a:rPr lang="en-US" sz="2400" dirty="0" smtClean="0"/>
              <a:t>timestamp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The </a:t>
            </a:r>
            <a:r>
              <a:rPr lang="en-US" sz="2400" dirty="0"/>
              <a:t>files are named either ALL or </a:t>
            </a:r>
            <a:r>
              <a:rPr lang="en-US" sz="2400" dirty="0" smtClean="0"/>
              <a:t>INCR </a:t>
            </a:r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 smtClean="0"/>
              <a:t>The </a:t>
            </a:r>
            <a:r>
              <a:rPr lang="en-US" sz="2000" dirty="0"/>
              <a:t>INCR (Incremental) files contain only changes to data made during the last hour, whereas </a:t>
            </a:r>
            <a:endParaRPr lang="en-US" sz="2000" dirty="0" smtClean="0"/>
          </a:p>
          <a:p>
            <a:pPr marL="1302910" lvl="3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000" dirty="0" smtClean="0"/>
              <a:t>the </a:t>
            </a:r>
            <a:r>
              <a:rPr lang="en-US" sz="2000" dirty="0"/>
              <a:t>ALL files are a dump of the entire database, written every 24 </a:t>
            </a:r>
            <a:r>
              <a:rPr lang="en-US" sz="2000" dirty="0" smtClean="0"/>
              <a:t>hours </a:t>
            </a:r>
          </a:p>
          <a:p>
            <a:pPr marL="457200" lvl="1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smtClean="0"/>
              <a:t>Web Services component provides </a:t>
            </a:r>
            <a:r>
              <a:rPr lang="en-US" sz="2800" dirty="0"/>
              <a:t>near-real-time </a:t>
            </a:r>
            <a:r>
              <a:rPr lang="en-US" sz="2800" dirty="0" smtClean="0"/>
              <a:t>response</a:t>
            </a:r>
          </a:p>
          <a:p>
            <a:pPr marL="891504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Each registry commits to exposing changes on the Web Services interface within a matter of seconds, and other Registries poll the interface as often as desired, typically every 15 </a:t>
            </a:r>
            <a:r>
              <a:rPr lang="en-US" sz="2400" dirty="0" smtClean="0"/>
              <a:t>seconds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28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67" y="149322"/>
            <a:ext cx="7862886" cy="812376"/>
          </a:xfrm>
        </p:spPr>
        <p:txBody>
          <a:bodyPr/>
          <a:lstStyle/>
          <a:p>
            <a:pPr algn="l"/>
            <a:r>
              <a:rPr lang="en-US" sz="3400" dirty="0" smtClean="0"/>
              <a:t>Registry Interworking – cont’d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986417"/>
            <a:ext cx="9278937" cy="6076535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As the migration to a service rich IP environment occurs, multiple ENUM registries can co-exist and it is important to enable peering </a:t>
            </a:r>
            <a:r>
              <a:rPr lang="en-US" sz="2800" dirty="0" smtClean="0"/>
              <a:t>capability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As an example, this overall architecture already exists within the TV White Spaces </a:t>
            </a:r>
            <a:r>
              <a:rPr lang="en-US" sz="2400" dirty="0" smtClean="0"/>
              <a:t>industry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The Whitespaces Database Administrators (WSDBA) group has defined an architecture and an Interoperability </a:t>
            </a:r>
            <a:r>
              <a:rPr lang="en-US" sz="2400" dirty="0" smtClean="0"/>
              <a:t>Specification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(</a:t>
            </a:r>
            <a:r>
              <a:rPr lang="en-US" sz="2400" u="sng" dirty="0"/>
              <a:t>http://apps. fcc.gov/</a:t>
            </a:r>
            <a:r>
              <a:rPr lang="en-US" sz="2400" u="sng" dirty="0" err="1"/>
              <a:t>ecfs</a:t>
            </a:r>
            <a:r>
              <a:rPr lang="en-US" sz="2400" u="sng" dirty="0"/>
              <a:t>/document/</a:t>
            </a:r>
            <a:r>
              <a:rPr lang="en-US" sz="2400" u="sng" dirty="0" err="1"/>
              <a:t>view?id</a:t>
            </a:r>
            <a:r>
              <a:rPr lang="en-US" sz="2400" u="sng" dirty="0"/>
              <a:t>=7520963472</a:t>
            </a:r>
            <a:r>
              <a:rPr lang="en-US" sz="2400" dirty="0"/>
              <a:t>)</a:t>
            </a:r>
            <a:endParaRPr lang="en-US" sz="24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37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8367" y="149322"/>
            <a:ext cx="7862886" cy="812376"/>
          </a:xfrm>
        </p:spPr>
        <p:txBody>
          <a:bodyPr/>
          <a:lstStyle/>
          <a:p>
            <a:pPr algn="l"/>
            <a:r>
              <a:rPr lang="en-US" sz="3400" dirty="0" smtClean="0"/>
              <a:t>Summary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781465"/>
            <a:ext cx="9278937" cy="6076535"/>
          </a:xfrm>
        </p:spPr>
        <p:txBody>
          <a:bodyPr/>
          <a:lstStyle/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 smtClean="0"/>
              <a:t>As </a:t>
            </a:r>
            <a:r>
              <a:rPr lang="en-US" sz="2800" dirty="0"/>
              <a:t>more and more telecommunications services are designed for, or migrate to, IP </a:t>
            </a:r>
            <a:r>
              <a:rPr lang="en-US" sz="2800" dirty="0" smtClean="0"/>
              <a:t>an </a:t>
            </a:r>
            <a:r>
              <a:rPr lang="en-US" sz="2800" dirty="0"/>
              <a:t>authoritative means for identifying telecommunications users and services reachable via IP will become a prerequisite to operate at </a:t>
            </a:r>
            <a:r>
              <a:rPr lang="en-US" sz="2800" dirty="0" smtClean="0"/>
              <a:t>scale 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For example, </a:t>
            </a:r>
            <a:r>
              <a:rPr lang="en-US" sz="2400" dirty="0"/>
              <a:t>VoIP, </a:t>
            </a:r>
            <a:r>
              <a:rPr lang="en-US" sz="2400" dirty="0" err="1"/>
              <a:t>VoLTE</a:t>
            </a:r>
            <a:r>
              <a:rPr lang="en-US" sz="2400" dirty="0"/>
              <a:t>, high definition voice, messaging, and M2M </a:t>
            </a:r>
            <a:r>
              <a:rPr lang="en-US" sz="2400" dirty="0" smtClean="0"/>
              <a:t>communications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A </a:t>
            </a:r>
            <a:r>
              <a:rPr lang="en-US" sz="2400" dirty="0"/>
              <a:t>standards-based mechanism will be needed for mapping a telephone number into IP addresses designating service-specific interconnection points </a:t>
            </a:r>
          </a:p>
          <a:p>
            <a:pPr marL="372260" lvl="1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/>
              <a:buChar char="•"/>
            </a:pPr>
            <a:r>
              <a:rPr lang="en-US" sz="2800" dirty="0"/>
              <a:t>A trusted</a:t>
            </a:r>
            <a:r>
              <a:rPr lang="en-US" sz="3600" dirty="0" smtClean="0"/>
              <a:t>, </a:t>
            </a:r>
            <a:r>
              <a:rPr lang="en-US" sz="2800" dirty="0"/>
              <a:t>centrally-managed IP interconnection registry for inter-carrier routing of IP </a:t>
            </a:r>
            <a:r>
              <a:rPr lang="en-US" sz="2800" dirty="0" smtClean="0"/>
              <a:t>services can be enabled and should </a:t>
            </a:r>
            <a:r>
              <a:rPr lang="en-US" sz="2800" dirty="0"/>
              <a:t>provide three essential functions; </a:t>
            </a:r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P</a:t>
            </a:r>
            <a:r>
              <a:rPr lang="en-US" sz="2400" dirty="0" smtClean="0"/>
              <a:t>olicy </a:t>
            </a:r>
            <a:r>
              <a:rPr lang="en-US" sz="2400" dirty="0"/>
              <a:t>during the provisioning process, </a:t>
            </a:r>
            <a:endParaRPr lang="en-US" sz="2400" dirty="0" smtClean="0"/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 smtClean="0"/>
              <a:t>Rules </a:t>
            </a:r>
            <a:r>
              <a:rPr lang="en-US" sz="2400" dirty="0"/>
              <a:t>based on routing granularity, and </a:t>
            </a:r>
            <a:endParaRPr lang="en-US" sz="2400" dirty="0" smtClean="0"/>
          </a:p>
          <a:p>
            <a:pPr marL="806564" lvl="2" indent="-37226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</a:pPr>
            <a:r>
              <a:rPr lang="en-US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ability to support multiple competing IP interconnection </a:t>
            </a:r>
            <a:r>
              <a:rPr lang="en-US" sz="2400" dirty="0" smtClean="0"/>
              <a:t>registries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201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35420" y="292318"/>
            <a:ext cx="8229243" cy="662273"/>
          </a:xfrm>
        </p:spPr>
        <p:txBody>
          <a:bodyPr/>
          <a:lstStyle/>
          <a:p>
            <a:r>
              <a:rPr lang="en-US" sz="3200" dirty="0" smtClean="0"/>
              <a:t>Q&amp;A 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71345" y="1032828"/>
            <a:ext cx="8922106" cy="5879419"/>
          </a:xfrm>
        </p:spPr>
        <p:txBody>
          <a:bodyPr/>
          <a:lstStyle/>
          <a:p>
            <a:pPr marL="0" indent="0" algn="ctr">
              <a:buNone/>
            </a:pPr>
            <a:endParaRPr lang="en-US" sz="7200" dirty="0" smtClean="0"/>
          </a:p>
          <a:p>
            <a:pPr marL="0" indent="0" algn="ctr">
              <a:buNone/>
            </a:pPr>
            <a:endParaRPr lang="en-US" sz="7200" dirty="0"/>
          </a:p>
          <a:p>
            <a:pPr marL="0" indent="0" algn="ctr">
              <a:buNone/>
            </a:pPr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538842" y="6062048"/>
            <a:ext cx="8931727" cy="873448"/>
          </a:xfrm>
          <a:prstGeom prst="rect">
            <a:avLst/>
          </a:prstGeom>
        </p:spPr>
        <p:txBody>
          <a:bodyPr/>
          <a:lstStyle>
            <a:lvl1pPr marL="372260" indent="-372260" algn="l" defTabSz="496347" rtl="0" eaLnBrk="1" latinLnBrk="0" hangingPunct="1">
              <a:spcBef>
                <a:spcPct val="20000"/>
              </a:spcBef>
              <a:buFont typeface="Arial"/>
              <a:buChar char="•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564" indent="-310217" algn="l" defTabSz="496347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0868" indent="-248174" algn="l" defTabSz="496347" rtl="0" eaLnBrk="1" latinLnBrk="0" hangingPunct="1">
              <a:spcBef>
                <a:spcPct val="20000"/>
              </a:spcBef>
              <a:buFont typeface="Arial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7214" indent="-248174" algn="l" defTabSz="496347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3562" indent="-248174" algn="l" defTabSz="496347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9909" indent="-248174" algn="l" defTabSz="49634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26256" indent="-248174" algn="l" defTabSz="49634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22604" indent="-248174" algn="l" defTabSz="49634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8950" indent="-248174" algn="l" defTabSz="496347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buFont typeface="Arial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48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7" y="150898"/>
            <a:ext cx="818126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Overview 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858" y="1273166"/>
            <a:ext cx="8693870" cy="5663658"/>
          </a:xfrm>
        </p:spPr>
        <p:txBody>
          <a:bodyPr/>
          <a:lstStyle/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/>
              <a:t>In an all-IP network a Registry should provide the following essential functions </a:t>
            </a:r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 smtClean="0"/>
              <a:t>Policy </a:t>
            </a:r>
          </a:p>
          <a:p>
            <a:pPr marL="1449894" lvl="4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/>
              <a:t>Allows trusted interconnect partners to share certain interconnect and routing </a:t>
            </a:r>
            <a:r>
              <a:rPr lang="en-US" sz="2400" dirty="0" smtClean="0"/>
              <a:t>information  </a:t>
            </a:r>
            <a:endParaRPr lang="en-US" sz="2400" dirty="0"/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 smtClean="0"/>
              <a:t>Rules</a:t>
            </a:r>
          </a:p>
          <a:p>
            <a:pPr marL="1449894" lvl="4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Record efficiency </a:t>
            </a:r>
            <a:endParaRPr lang="en-US" sz="2400" dirty="0"/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 smtClean="0"/>
              <a:t>Peering with other Registries</a:t>
            </a:r>
          </a:p>
          <a:p>
            <a:pPr marL="1449894" lvl="4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/>
              <a:t>No monopoly</a:t>
            </a:r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/>
              <a:t>A Registry should download to local cache</a:t>
            </a:r>
          </a:p>
          <a:p>
            <a:pPr marL="1449894" lvl="4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/>
              <a:t>Not require ENUM cross network query per call</a:t>
            </a:r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9729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7" y="150898"/>
            <a:ext cx="818126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Background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2858" y="1273166"/>
            <a:ext cx="8305840" cy="5663658"/>
          </a:xfrm>
        </p:spPr>
        <p:txBody>
          <a:bodyPr/>
          <a:lstStyle/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/>
              <a:t>Service providers have been transitioning their </a:t>
            </a:r>
            <a:r>
              <a:rPr lang="en-US" sz="3200" dirty="0" smtClean="0"/>
              <a:t>networks </a:t>
            </a:r>
            <a:r>
              <a:rPr lang="en-US" sz="3200" dirty="0"/>
              <a:t>to IP for many </a:t>
            </a:r>
            <a:r>
              <a:rPr lang="en-US" sz="3200" dirty="0" smtClean="0"/>
              <a:t>years</a:t>
            </a:r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/>
              <a:t>The industry has been exploring ENUM based telephone number registries for a number of years </a:t>
            </a:r>
            <a:endParaRPr lang="en-US" sz="3200" dirty="0" smtClean="0"/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 smtClean="0"/>
              <a:t>Although </a:t>
            </a:r>
            <a:r>
              <a:rPr lang="en-US" sz="2800" dirty="0"/>
              <a:t>not deployed, these experiences will be useful as the industry begins to conceptualize the future IP 10-digit line level database. </a:t>
            </a:r>
            <a:endParaRPr lang="en-US" sz="2800" dirty="0" smtClean="0"/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 smtClean="0"/>
              <a:t>A </a:t>
            </a:r>
            <a:r>
              <a:rPr lang="en-US" sz="3200" dirty="0"/>
              <a:t>number of initiatives have recently been created to take the transition to all-IP networks to the next step</a:t>
            </a:r>
            <a:endParaRPr lang="en-US" altLang="en-US" sz="2400" u="sng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40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7" y="87834"/>
            <a:ext cx="818126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Key Market Drivers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70" y="1036676"/>
            <a:ext cx="9002102" cy="5802535"/>
          </a:xfrm>
        </p:spPr>
        <p:txBody>
          <a:bodyPr/>
          <a:lstStyle/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/>
              <a:t>The ongoing deployment of LTE, and the need to provide interoperability, roaming, and IP based interconnection for the new Voice over LTE (</a:t>
            </a:r>
            <a:r>
              <a:rPr lang="en-US" sz="2800" dirty="0" err="1"/>
              <a:t>VoLTE</a:t>
            </a:r>
            <a:r>
              <a:rPr lang="en-US" sz="2800" dirty="0"/>
              <a:t>) and High Definition (HD) voice services that are being launched </a:t>
            </a:r>
            <a:r>
              <a:rPr lang="en-US" sz="2800" dirty="0" smtClean="0"/>
              <a:t>worldwide</a:t>
            </a:r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/>
              <a:t>Although telecommunications users are identified in different ways for different services (e.g., telephone number, email address, internet domain name, location routing number), telephone numbers remain a ubiquitous mechanism for subscribers to find each other</a:t>
            </a:r>
            <a:endParaRPr lang="en-US" altLang="en-US" sz="2800" dirty="0"/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58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7" y="87834"/>
            <a:ext cx="818126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Industry Developments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70" y="1036676"/>
            <a:ext cx="9002102" cy="5802535"/>
          </a:xfrm>
        </p:spPr>
        <p:txBody>
          <a:bodyPr/>
          <a:lstStyle/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/>
              <a:t>The GSM Association (GSMA) and the i3forum recently launched an IP interconnection initiative to drive the deployment of </a:t>
            </a:r>
            <a:r>
              <a:rPr lang="en-US" sz="3200" dirty="0" err="1"/>
              <a:t>VoLTE</a:t>
            </a:r>
            <a:r>
              <a:rPr lang="en-US" sz="3200" dirty="0"/>
              <a:t> and new high quality IP communication services through commercial pilots </a:t>
            </a:r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/>
              <a:t>In the US, the FCC is </a:t>
            </a:r>
            <a:r>
              <a:rPr lang="en-US" sz="3200" dirty="0" smtClean="0"/>
              <a:t>focusing on the </a:t>
            </a:r>
            <a:r>
              <a:rPr lang="en-US" sz="3200" dirty="0"/>
              <a:t>sunset of the PSTN</a:t>
            </a:r>
          </a:p>
          <a:p>
            <a:pPr marL="0" lvl="2" indent="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269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7" y="87834"/>
            <a:ext cx="818126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Industry Developments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70" y="1036676"/>
            <a:ext cx="9002102" cy="5802535"/>
          </a:xfrm>
        </p:spPr>
        <p:txBody>
          <a:bodyPr/>
          <a:lstStyle/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/>
              <a:t>ATIS, the North American organizational partner for 3GPP, and the SIP Forum announced a joint task force in January 2014 to fully specify an IP communications Network-to-Network Interface (NNI) </a:t>
            </a:r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/>
              <a:t>The goal is to ensure all service interconnection between providers can occur at the IP level end-to-end across wireless, wireline and cable </a:t>
            </a:r>
            <a:r>
              <a:rPr lang="en-US" sz="2800" dirty="0" smtClean="0"/>
              <a:t>providers</a:t>
            </a:r>
            <a:endParaRPr lang="en-US" sz="2800" dirty="0"/>
          </a:p>
          <a:p>
            <a:pPr marL="496347" lvl="1" indent="0">
              <a:buNone/>
            </a:pPr>
            <a:r>
              <a:rPr lang="en-US" sz="3100" dirty="0" smtClean="0"/>
              <a:t> </a:t>
            </a:r>
            <a:endParaRPr lang="en-US" altLang="en-US" sz="61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29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7" y="87834"/>
            <a:ext cx="818126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Challenge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70" y="1036676"/>
            <a:ext cx="9254358" cy="5802535"/>
          </a:xfrm>
        </p:spPr>
        <p:txBody>
          <a:bodyPr/>
          <a:lstStyle/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200" dirty="0"/>
              <a:t>Enable open access to IP services from a large number of providers to encourage innovation, competition, and a wide array of choice for consumers and </a:t>
            </a:r>
            <a:r>
              <a:rPr lang="en-US" sz="3200" dirty="0" smtClean="0"/>
              <a:t>businesses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02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895" y="169016"/>
            <a:ext cx="8764905" cy="989877"/>
          </a:xfrm>
        </p:spPr>
        <p:txBody>
          <a:bodyPr/>
          <a:lstStyle/>
          <a:p>
            <a:pPr algn="l"/>
            <a:r>
              <a:rPr lang="en-US" sz="3500" dirty="0"/>
              <a:t>Peering Registry Reference Architecture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1063207"/>
            <a:ext cx="9010650" cy="581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467" y="87834"/>
            <a:ext cx="8181261" cy="831215"/>
          </a:xfrm>
        </p:spPr>
        <p:txBody>
          <a:bodyPr/>
          <a:lstStyle/>
          <a:p>
            <a:pPr algn="l"/>
            <a:r>
              <a:rPr lang="en-US" altLang="en-US" sz="4400" dirty="0" smtClean="0"/>
              <a:t>Registry Capabilities</a:t>
            </a:r>
            <a:endParaRPr lang="en-US" altLang="en-US" sz="4400" dirty="0"/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270" y="1036676"/>
            <a:ext cx="9254358" cy="5632127"/>
          </a:xfrm>
        </p:spPr>
        <p:txBody>
          <a:bodyPr/>
          <a:lstStyle/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600" dirty="0"/>
              <a:t>Policy</a:t>
            </a:r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/>
              <a:t>Allows trusted interconnect partners to share certain interconnect and routing </a:t>
            </a:r>
            <a:r>
              <a:rPr lang="en-US" sz="2800" dirty="0" smtClean="0"/>
              <a:t>information with each other  </a:t>
            </a:r>
            <a:endParaRPr lang="en-US" sz="2800" dirty="0"/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600" dirty="0" smtClean="0"/>
              <a:t>Rules </a:t>
            </a:r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/>
              <a:t>Provide the ability to aggregate the telephone numbers into a grouping, e.g., OCN, NPA-NXX, LRN, etc., or assign different attributes to a telephone </a:t>
            </a:r>
            <a:r>
              <a:rPr lang="en-US" sz="2800" dirty="0" smtClean="0"/>
              <a:t>number </a:t>
            </a:r>
            <a:endParaRPr lang="en-US" sz="2800" dirty="0"/>
          </a:p>
          <a:p>
            <a:pPr marL="457200" lvl="2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3600" dirty="0" smtClean="0"/>
              <a:t>	Peering </a:t>
            </a:r>
          </a:p>
          <a:p>
            <a:pPr marL="953546" lvl="3" indent="-457200">
              <a:lnSpc>
                <a:spcPct val="90000"/>
              </a:lnSpc>
              <a:spcBef>
                <a:spcPts val="30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llows </a:t>
            </a:r>
            <a:r>
              <a:rPr lang="en-US" sz="2800" dirty="0"/>
              <a:t>for multiple registry providers to synchronize with each other and offer the same authoritative data to their respective customers.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467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onectiv palette 1">
      <a:dk1>
        <a:srgbClr val="667175"/>
      </a:dk1>
      <a:lt1>
        <a:srgbClr val="FFFFFF"/>
      </a:lt1>
      <a:dk2>
        <a:srgbClr val="667175"/>
      </a:dk2>
      <a:lt2>
        <a:srgbClr val="EC1C24"/>
      </a:lt2>
      <a:accent1>
        <a:srgbClr val="FBAE17"/>
      </a:accent1>
      <a:accent2>
        <a:srgbClr val="A6A738"/>
      </a:accent2>
      <a:accent3>
        <a:srgbClr val="4B9468"/>
      </a:accent3>
      <a:accent4>
        <a:srgbClr val="5A6590"/>
      </a:accent4>
      <a:accent5>
        <a:srgbClr val="6F447F"/>
      </a:accent5>
      <a:accent6>
        <a:srgbClr val="821058"/>
      </a:accent6>
      <a:hlink>
        <a:srgbClr val="EC1C24"/>
      </a:hlink>
      <a:folHlink>
        <a:srgbClr val="6671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FE79A4EFE3542B275002841A5375F" ma:contentTypeVersion="0" ma:contentTypeDescription="Create a new document." ma:contentTypeScope="" ma:versionID="c8fced2cc486522af11191b4f01f7f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D49B65-D95C-4B76-A3B1-B41921BCDF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E0E195-EF7E-44B8-A070-DB28FE4D8B3C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38FF037-B2DC-48A5-B918-9EADBBB45A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18989</TotalTime>
  <Words>1403</Words>
  <Application>Microsoft Office PowerPoint</Application>
  <PresentationFormat>Custom</PresentationFormat>
  <Paragraphs>120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Overview </vt:lpstr>
      <vt:lpstr>Background</vt:lpstr>
      <vt:lpstr>Key Market Drivers</vt:lpstr>
      <vt:lpstr>Industry Developments</vt:lpstr>
      <vt:lpstr>Industry Developments</vt:lpstr>
      <vt:lpstr>Challenge</vt:lpstr>
      <vt:lpstr>Peering Registry Reference Architecture</vt:lpstr>
      <vt:lpstr>Registry Capabilities</vt:lpstr>
      <vt:lpstr>Policy</vt:lpstr>
      <vt:lpstr>Rules</vt:lpstr>
      <vt:lpstr>Rules- cont’d</vt:lpstr>
      <vt:lpstr>Mitigating the Impact of ENUM</vt:lpstr>
      <vt:lpstr>Mitigating the Impact of ENUM- cont’d</vt:lpstr>
      <vt:lpstr>Registry Interworking</vt:lpstr>
      <vt:lpstr>Registry Interworking – cont’d</vt:lpstr>
      <vt:lpstr>Registry Interworking – cont’d</vt:lpstr>
      <vt:lpstr>Summary</vt:lpstr>
      <vt:lpstr>Q&amp;A </vt:lpstr>
    </vt:vector>
  </TitlesOfParts>
  <Company>C&amp;G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Richenaker</dc:creator>
  <cp:lastModifiedBy>Manning, John</cp:lastModifiedBy>
  <cp:revision>305</cp:revision>
  <cp:lastPrinted>2012-12-21T23:02:18Z</cp:lastPrinted>
  <dcterms:created xsi:type="dcterms:W3CDTF">2012-12-21T20:38:43Z</dcterms:created>
  <dcterms:modified xsi:type="dcterms:W3CDTF">2014-08-25T14:41:08Z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0x0101002B6FE79A4EFE3542B275002841A5375F</vt:lpwstr>
  </property>
</Properties>
</file>