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9"/>
  </p:notesMasterIdLst>
  <p:handoutMasterIdLst>
    <p:handoutMasterId r:id="rId10"/>
  </p:handoutMasterIdLst>
  <p:sldIdLst>
    <p:sldId id="295" r:id="rId2"/>
    <p:sldId id="297" r:id="rId3"/>
    <p:sldId id="310" r:id="rId4"/>
    <p:sldId id="309" r:id="rId5"/>
    <p:sldId id="292" r:id="rId6"/>
    <p:sldId id="299" r:id="rId7"/>
    <p:sldId id="303" r:id="rId8"/>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45" autoAdjust="0"/>
    <p:restoredTop sz="94646" autoAdjust="0"/>
  </p:normalViewPr>
  <p:slideViewPr>
    <p:cSldViewPr>
      <p:cViewPr>
        <p:scale>
          <a:sx n="80" d="100"/>
          <a:sy n="80" d="100"/>
        </p:scale>
        <p:origin x="-996" y="-5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2115"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r>
              <a:rPr lang="en-US"/>
              <a:t>FoN WG, FTN #005, NANC Presentation</a:t>
            </a:r>
          </a:p>
        </p:txBody>
      </p:sp>
      <p:sp>
        <p:nvSpPr>
          <p:cNvPr id="52227" name="Rectangle 3"/>
          <p:cNvSpPr>
            <a:spLocks noGrp="1" noChangeArrowheads="1"/>
          </p:cNvSpPr>
          <p:nvPr>
            <p:ph type="dt" sz="quarter" idx="1"/>
          </p:nvPr>
        </p:nvSpPr>
        <p:spPr bwMode="auto">
          <a:xfrm>
            <a:off x="3884316" y="0"/>
            <a:ext cx="2972115"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r>
              <a:rPr lang="en-US"/>
              <a:t>3/23/07</a:t>
            </a:r>
          </a:p>
        </p:txBody>
      </p:sp>
      <p:sp>
        <p:nvSpPr>
          <p:cNvPr id="52228" name="Rectangle 4"/>
          <p:cNvSpPr>
            <a:spLocks noGrp="1" noChangeArrowheads="1"/>
          </p:cNvSpPr>
          <p:nvPr>
            <p:ph type="ftr" sz="quarter" idx="2"/>
          </p:nvPr>
        </p:nvSpPr>
        <p:spPr bwMode="auto">
          <a:xfrm>
            <a:off x="0" y="8829019"/>
            <a:ext cx="2972115"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r>
              <a:rPr lang="en-US"/>
              <a:t>Jay Carpenter, 1-800-AFTA</a:t>
            </a:r>
          </a:p>
        </p:txBody>
      </p:sp>
      <p:sp>
        <p:nvSpPr>
          <p:cNvPr id="52229" name="Rectangle 5"/>
          <p:cNvSpPr>
            <a:spLocks noGrp="1" noChangeArrowheads="1"/>
          </p:cNvSpPr>
          <p:nvPr>
            <p:ph type="sldNum" sz="quarter" idx="3"/>
          </p:nvPr>
        </p:nvSpPr>
        <p:spPr bwMode="auto">
          <a:xfrm>
            <a:off x="3884316" y="8829019"/>
            <a:ext cx="2972115"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0FE71CFE-1CAF-487D-8B4C-393BB10BC3CD}"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2115"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r>
              <a:rPr lang="en-US"/>
              <a:t>FoN WG, FTN #005, NANC Presentation</a:t>
            </a:r>
          </a:p>
        </p:txBody>
      </p:sp>
      <p:sp>
        <p:nvSpPr>
          <p:cNvPr id="33795" name="Rectangle 3"/>
          <p:cNvSpPr>
            <a:spLocks noGrp="1" noChangeArrowheads="1"/>
          </p:cNvSpPr>
          <p:nvPr>
            <p:ph type="dt" idx="1"/>
          </p:nvPr>
        </p:nvSpPr>
        <p:spPr bwMode="auto">
          <a:xfrm>
            <a:off x="3884316" y="0"/>
            <a:ext cx="2972115"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r>
              <a:rPr lang="en-US"/>
              <a:t>3/23/07</a:t>
            </a:r>
          </a:p>
        </p:txBody>
      </p:sp>
      <p:sp>
        <p:nvSpPr>
          <p:cNvPr id="1331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686115" y="4416111"/>
            <a:ext cx="5485772" cy="41840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noChangeArrowheads="1"/>
          </p:cNvSpPr>
          <p:nvPr>
            <p:ph type="ftr" sz="quarter" idx="4"/>
          </p:nvPr>
        </p:nvSpPr>
        <p:spPr bwMode="auto">
          <a:xfrm>
            <a:off x="0" y="8829019"/>
            <a:ext cx="2972115"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r>
              <a:rPr lang="en-US"/>
              <a:t>Jay Carpenter, 1-800-AFTA</a:t>
            </a:r>
          </a:p>
        </p:txBody>
      </p:sp>
      <p:sp>
        <p:nvSpPr>
          <p:cNvPr id="33799" name="Rectangle 7"/>
          <p:cNvSpPr>
            <a:spLocks noGrp="1" noChangeArrowheads="1"/>
          </p:cNvSpPr>
          <p:nvPr>
            <p:ph type="sldNum" sz="quarter" idx="5"/>
          </p:nvPr>
        </p:nvSpPr>
        <p:spPr bwMode="auto">
          <a:xfrm>
            <a:off x="3884316" y="8829019"/>
            <a:ext cx="2972115"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07732090-6AC5-4710-B8A3-5D57AB077C6E}" type="slidenum">
              <a:rPr lang="en-US"/>
              <a:pPr>
                <a:defRPr/>
              </a:pPr>
              <a:t>‹#›</a:t>
            </a:fld>
            <a:endParaRPr lang="en-US"/>
          </a:p>
        </p:txBody>
      </p:sp>
    </p:spTree>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txBox="1">
            <a:spLocks noGrp="1" noChangeArrowheads="1"/>
          </p:cNvSpPr>
          <p:nvPr/>
        </p:nvSpPr>
        <p:spPr bwMode="auto">
          <a:xfrm>
            <a:off x="3884316" y="8829019"/>
            <a:ext cx="2972115" cy="465781"/>
          </a:xfrm>
          <a:prstGeom prst="rect">
            <a:avLst/>
          </a:prstGeom>
          <a:noFill/>
          <a:ln w="9525">
            <a:noFill/>
            <a:miter lim="800000"/>
            <a:headEnd/>
            <a:tailEnd/>
          </a:ln>
        </p:spPr>
        <p:txBody>
          <a:bodyPr anchor="b"/>
          <a:lstStyle/>
          <a:p>
            <a:pPr eaLnBrk="0" hangingPunct="0"/>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ln/>
        </p:spPr>
      </p:sp>
      <p:sp>
        <p:nvSpPr>
          <p:cNvPr id="1843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ln/>
        </p:spPr>
      </p:sp>
      <p:sp>
        <p:nvSpPr>
          <p:cNvPr id="2048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December 16, 2010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2A85B8-E4C5-4F80-8C53-CF099F36F17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December 16, 2010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5C52AA-3672-4056-9AA3-25B8B6BB26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December 16, 2010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6B43497-B21C-4DA6-A909-B2B3CA4BF9A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December 16, 2010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C9F02A-3BF8-47DF-9EA3-8AC0C52D08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December 16, 2010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E5E1F0-881E-48AD-8EE3-CEC1458294F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December 16, 2010</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BDA4F1-A812-413A-9C81-B0E76EB35B3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December 16, 2010</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C1BAD3F-78C2-4D72-962E-BCFB960BE3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December 16, 2010</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F3583E-8BE6-474B-8022-6143CA5563D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December 16, 2010</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7D5EEB0-AEBD-4527-A7C8-FF4F3F464D9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December 16, 2010</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C24D38-7771-45EB-B6EB-9006DDC467A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December 16, 2010</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C7B9B6-49C6-4D04-9AF7-F1B61736FF1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r>
              <a:rPr lang="en-US"/>
              <a:t>December 16, 2010</a:t>
            </a: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dirty="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9E343B4D-E07E-4BDF-AB98-1DBCA6B6FF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5800" y="1676400"/>
            <a:ext cx="7772400" cy="1470025"/>
          </a:xfrm>
        </p:spPr>
        <p:txBody>
          <a:bodyPr/>
          <a:lstStyle/>
          <a:p>
            <a:pPr eaLnBrk="1" hangingPunct="1"/>
            <a:r>
              <a:rPr lang="en-US" b="1" smtClean="0"/>
              <a:t>NANC Report</a:t>
            </a:r>
            <a:br>
              <a:rPr lang="en-US" b="1" smtClean="0"/>
            </a:br>
            <a:r>
              <a:rPr lang="en-US" sz="1800" b="1" smtClean="0"/>
              <a:t/>
            </a:r>
            <a:br>
              <a:rPr lang="en-US" sz="1800" b="1" smtClean="0"/>
            </a:br>
            <a:r>
              <a:rPr lang="en-US" sz="3600" b="1" i="1" smtClean="0"/>
              <a:t>Future of Numbering</a:t>
            </a:r>
            <a:br>
              <a:rPr lang="en-US" sz="3600" b="1" i="1" smtClean="0"/>
            </a:br>
            <a:r>
              <a:rPr lang="en-US" sz="3600" b="1" i="1" smtClean="0"/>
              <a:t>Working Group (FoN)</a:t>
            </a:r>
          </a:p>
        </p:txBody>
      </p:sp>
      <p:sp>
        <p:nvSpPr>
          <p:cNvPr id="15362" name="Text Box 4"/>
          <p:cNvSpPr txBox="1">
            <a:spLocks noChangeArrowheads="1"/>
          </p:cNvSpPr>
          <p:nvPr/>
        </p:nvSpPr>
        <p:spPr bwMode="auto">
          <a:xfrm>
            <a:off x="4343400" y="4114800"/>
            <a:ext cx="4191000" cy="1878013"/>
          </a:xfrm>
          <a:prstGeom prst="rect">
            <a:avLst/>
          </a:prstGeom>
          <a:noFill/>
          <a:ln w="9525">
            <a:noFill/>
            <a:miter lim="800000"/>
            <a:headEnd/>
            <a:tailEnd/>
          </a:ln>
        </p:spPr>
        <p:txBody>
          <a:bodyPr>
            <a:spAutoFit/>
          </a:bodyPr>
          <a:lstStyle/>
          <a:p>
            <a:pPr eaLnBrk="0" hangingPunct="0">
              <a:spcBef>
                <a:spcPct val="50000"/>
              </a:spcBef>
            </a:pPr>
            <a:r>
              <a:rPr lang="en-US" sz="1600" b="1"/>
              <a:t>FoN Co-Chairs</a:t>
            </a:r>
          </a:p>
          <a:p>
            <a:pPr eaLnBrk="0" hangingPunct="0">
              <a:spcBef>
                <a:spcPct val="50000"/>
              </a:spcBef>
            </a:pPr>
            <a:r>
              <a:rPr lang="en-US" sz="1600" b="1"/>
              <a:t>Don Gray, Nebraska PSC</a:t>
            </a:r>
          </a:p>
          <a:p>
            <a:pPr eaLnBrk="0" hangingPunct="0">
              <a:spcBef>
                <a:spcPct val="50000"/>
              </a:spcBef>
            </a:pPr>
            <a:r>
              <a:rPr lang="en-US" sz="1600" b="1"/>
              <a:t>Adam Newman, Telcordia Technologies</a:t>
            </a:r>
          </a:p>
          <a:p>
            <a:pPr eaLnBrk="0" hangingPunct="0">
              <a:spcBef>
                <a:spcPct val="50000"/>
              </a:spcBef>
            </a:pPr>
            <a:r>
              <a:rPr lang="en-US" sz="1600" b="1"/>
              <a:t>Jim Castagna, Verizon</a:t>
            </a:r>
          </a:p>
          <a:p>
            <a:pPr eaLnBrk="0" hangingPunct="0">
              <a:spcBef>
                <a:spcPct val="50000"/>
              </a:spcBef>
            </a:pPr>
            <a:endParaRPr lang="en-US" sz="800" b="1"/>
          </a:p>
          <a:p>
            <a:pPr eaLnBrk="0" hangingPunct="0"/>
            <a:r>
              <a:rPr lang="en-US" sz="1600" b="1"/>
              <a:t>December 16, 2010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FD2D1FD8-50F6-49D1-8897-500C46B19C8C}" type="slidenum">
              <a:rPr lang="en-US" sz="1400">
                <a:latin typeface="+mn-lt"/>
                <a:cs typeface="Arial" charset="0"/>
              </a:rPr>
              <a:pPr algn="r">
                <a:defRPr/>
              </a:pPr>
              <a:t>2</a:t>
            </a:fld>
            <a:endParaRPr lang="en-US" sz="1400" dirty="0">
              <a:latin typeface="+mn-lt"/>
              <a:cs typeface="Arial" charset="0"/>
            </a:endParaRPr>
          </a:p>
        </p:txBody>
      </p:sp>
      <p:sp>
        <p:nvSpPr>
          <p:cNvPr id="17410" name="Rectangle 2"/>
          <p:cNvSpPr>
            <a:spLocks noGrp="1" noChangeArrowheads="1"/>
          </p:cNvSpPr>
          <p:nvPr>
            <p:ph type="title" idx="4294967295"/>
          </p:nvPr>
        </p:nvSpPr>
        <p:spPr>
          <a:xfrm>
            <a:off x="457200" y="609600"/>
            <a:ext cx="8229600" cy="639763"/>
          </a:xfrm>
        </p:spPr>
        <p:txBody>
          <a:bodyPr/>
          <a:lstStyle/>
          <a:p>
            <a:r>
              <a:rPr lang="en-US" sz="3200" b="1" smtClean="0"/>
              <a:t>Summary of Activity Since Last Report</a:t>
            </a:r>
          </a:p>
        </p:txBody>
      </p:sp>
      <p:sp>
        <p:nvSpPr>
          <p:cNvPr id="17411" name="Rectangle 3"/>
          <p:cNvSpPr>
            <a:spLocks noGrp="1" noChangeArrowheads="1"/>
          </p:cNvSpPr>
          <p:nvPr>
            <p:ph type="body" idx="4294967295"/>
          </p:nvPr>
        </p:nvSpPr>
        <p:spPr>
          <a:xfrm>
            <a:off x="381000" y="1752600"/>
            <a:ext cx="8229600" cy="3840163"/>
          </a:xfrm>
        </p:spPr>
        <p:txBody>
          <a:bodyPr/>
          <a:lstStyle/>
          <a:p>
            <a:r>
              <a:rPr lang="en-US" sz="2800" smtClean="0"/>
              <a:t>Prepared a transmittal letter for the White Paper: Toll Free Resources - Allocation, Assignment and Management (FTN-005) </a:t>
            </a:r>
          </a:p>
          <a:p>
            <a:pPr>
              <a:buFontTx/>
              <a:buNone/>
            </a:pPr>
            <a:endParaRPr lang="en-US" sz="2800" smtClean="0"/>
          </a:p>
          <a:p>
            <a:pPr>
              <a:buFontTx/>
              <a:buNone/>
            </a:pPr>
            <a:endParaRPr lang="en-US" sz="2800" smtClean="0"/>
          </a:p>
        </p:txBody>
      </p:sp>
      <p:sp>
        <p:nvSpPr>
          <p:cNvPr id="17412" name="Date Placeholder 4"/>
          <p:cNvSpPr>
            <a:spLocks noGrp="1"/>
          </p:cNvSpPr>
          <p:nvPr>
            <p:ph type="dt" sz="quarter" idx="10"/>
          </p:nvPr>
        </p:nvSpPr>
        <p:spPr>
          <a:noFill/>
        </p:spPr>
        <p:txBody>
          <a:bodyPr/>
          <a:lstStyle/>
          <a:p>
            <a:r>
              <a:rPr lang="en-US"/>
              <a:t>December 16, 2010</a:t>
            </a:r>
          </a:p>
        </p:txBody>
      </p:sp>
      <p:sp>
        <p:nvSpPr>
          <p:cNvPr id="17413" name="Slide Number Placeholder 5"/>
          <p:cNvSpPr>
            <a:spLocks noGrp="1"/>
          </p:cNvSpPr>
          <p:nvPr>
            <p:ph type="sldNum" sz="quarter" idx="12"/>
          </p:nvPr>
        </p:nvSpPr>
        <p:spPr>
          <a:noFill/>
        </p:spPr>
        <p:txBody>
          <a:bodyPr/>
          <a:lstStyle/>
          <a:p>
            <a:fld id="{1B167D4B-EC38-4793-8966-9AFE98EDECF1}" type="slidenum">
              <a:rPr lang="en-US" smtClean="0"/>
              <a:pPr/>
              <a:t>2</a:t>
            </a:fld>
            <a:endParaRPr lang="en-US" smtClean="0"/>
          </a:p>
        </p:txBody>
      </p:sp>
      <p:sp>
        <p:nvSpPr>
          <p:cNvPr id="17414" name="Footer Placeholder 6"/>
          <p:cNvSpPr>
            <a:spLocks noGrp="1"/>
          </p:cNvSpPr>
          <p:nvPr>
            <p:ph type="ftr" sz="quarter" idx="11"/>
          </p:nvPr>
        </p:nvSpPr>
        <p:spPr>
          <a:noFill/>
        </p:spPr>
        <p:txBody>
          <a:bodyPr/>
          <a:lstStyle/>
          <a:p>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4F62C5AB-C48E-4A69-974C-D3A881622710}" type="slidenum">
              <a:rPr lang="en-US" sz="1400">
                <a:latin typeface="+mn-lt"/>
                <a:cs typeface="Arial" charset="0"/>
              </a:rPr>
              <a:pPr algn="r">
                <a:defRPr/>
              </a:pPr>
              <a:t>3</a:t>
            </a:fld>
            <a:endParaRPr lang="en-US" sz="1400" dirty="0">
              <a:latin typeface="+mn-lt"/>
              <a:cs typeface="Arial" charset="0"/>
            </a:endParaRPr>
          </a:p>
        </p:txBody>
      </p:sp>
      <p:sp>
        <p:nvSpPr>
          <p:cNvPr id="19458" name="Rectangle 2"/>
          <p:cNvSpPr>
            <a:spLocks noGrp="1" noChangeArrowheads="1"/>
          </p:cNvSpPr>
          <p:nvPr>
            <p:ph type="title" idx="4294967295"/>
          </p:nvPr>
        </p:nvSpPr>
        <p:spPr>
          <a:xfrm>
            <a:off x="457200" y="609600"/>
            <a:ext cx="8229600" cy="639763"/>
          </a:xfrm>
        </p:spPr>
        <p:txBody>
          <a:bodyPr/>
          <a:lstStyle/>
          <a:p>
            <a:r>
              <a:rPr lang="en-US" sz="3200" b="1" smtClean="0"/>
              <a:t>Future Activities of the FoN</a:t>
            </a:r>
          </a:p>
        </p:txBody>
      </p:sp>
      <p:sp>
        <p:nvSpPr>
          <p:cNvPr id="19459" name="Rectangle 3"/>
          <p:cNvSpPr>
            <a:spLocks noGrp="1" noChangeArrowheads="1"/>
          </p:cNvSpPr>
          <p:nvPr>
            <p:ph type="body" idx="4294967295"/>
          </p:nvPr>
        </p:nvSpPr>
        <p:spPr>
          <a:xfrm>
            <a:off x="381000" y="1752600"/>
            <a:ext cx="8229600" cy="3840163"/>
          </a:xfrm>
        </p:spPr>
        <p:txBody>
          <a:bodyPr/>
          <a:lstStyle/>
          <a:p>
            <a:r>
              <a:rPr lang="en-US" sz="2800" smtClean="0"/>
              <a:t>Incorporate any comments provided by the NANC on the White Paper: Toll Free Resources - Allocation, Assignment and Management (FTN-005) and republish. </a:t>
            </a:r>
          </a:p>
          <a:p>
            <a:r>
              <a:rPr lang="en-US" sz="2800" smtClean="0"/>
              <a:t>Determine next contribution to engage.</a:t>
            </a:r>
          </a:p>
          <a:p>
            <a:pPr>
              <a:buFontTx/>
              <a:buNone/>
            </a:pPr>
            <a:endParaRPr lang="en-US" sz="2800" smtClean="0"/>
          </a:p>
          <a:p>
            <a:pPr>
              <a:buFontTx/>
              <a:buNone/>
            </a:pPr>
            <a:endParaRPr lang="en-US" sz="2800" smtClean="0"/>
          </a:p>
        </p:txBody>
      </p:sp>
      <p:sp>
        <p:nvSpPr>
          <p:cNvPr id="19460" name="Date Placeholder 4"/>
          <p:cNvSpPr>
            <a:spLocks noGrp="1"/>
          </p:cNvSpPr>
          <p:nvPr>
            <p:ph type="dt" sz="quarter" idx="10"/>
          </p:nvPr>
        </p:nvSpPr>
        <p:spPr>
          <a:noFill/>
        </p:spPr>
        <p:txBody>
          <a:bodyPr/>
          <a:lstStyle/>
          <a:p>
            <a:r>
              <a:rPr lang="en-US"/>
              <a:t>December 16, 2010</a:t>
            </a:r>
          </a:p>
        </p:txBody>
      </p:sp>
      <p:sp>
        <p:nvSpPr>
          <p:cNvPr id="19461" name="Slide Number Placeholder 5"/>
          <p:cNvSpPr>
            <a:spLocks noGrp="1"/>
          </p:cNvSpPr>
          <p:nvPr>
            <p:ph type="sldNum" sz="quarter" idx="12"/>
          </p:nvPr>
        </p:nvSpPr>
        <p:spPr>
          <a:noFill/>
        </p:spPr>
        <p:txBody>
          <a:bodyPr/>
          <a:lstStyle/>
          <a:p>
            <a:fld id="{107A17E8-D3B1-416B-921A-0E6383AD92F8}" type="slidenum">
              <a:rPr lang="en-US" smtClean="0"/>
              <a:pPr/>
              <a:t>3</a:t>
            </a:fld>
            <a:endParaRPr lang="en-US" smtClean="0"/>
          </a:p>
        </p:txBody>
      </p:sp>
      <p:sp>
        <p:nvSpPr>
          <p:cNvPr id="19462" name="Footer Placeholder 6"/>
          <p:cNvSpPr>
            <a:spLocks noGrp="1"/>
          </p:cNvSpPr>
          <p:nvPr>
            <p:ph type="ftr" sz="quarter" idx="11"/>
          </p:nvPr>
        </p:nvSpPr>
        <p:spPr>
          <a:noFill/>
        </p:spPr>
        <p:txBody>
          <a:bodyPr/>
          <a:lstStyle/>
          <a:p>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5"/>
          <p:cNvSpPr>
            <a:spLocks noGrp="1" noChangeArrowheads="1"/>
          </p:cNvSpPr>
          <p:nvPr>
            <p:ph type="ctrTitle"/>
          </p:nvPr>
        </p:nvSpPr>
        <p:spPr/>
        <p:txBody>
          <a:bodyPr/>
          <a:lstStyle/>
          <a:p>
            <a:r>
              <a:rPr lang="en-US" smtClean="0"/>
              <a:t>Thank You!</a:t>
            </a:r>
          </a:p>
        </p:txBody>
      </p:sp>
      <p:sp>
        <p:nvSpPr>
          <p:cNvPr id="21506" name="Rectangle 6"/>
          <p:cNvSpPr>
            <a:spLocks noGrp="1" noChangeArrowheads="1"/>
          </p:cNvSpPr>
          <p:nvPr>
            <p:ph type="subTitle" idx="1"/>
          </p:nvPr>
        </p:nvSpPr>
        <p:spPr>
          <a:xfrm>
            <a:off x="1371600" y="4953000"/>
            <a:ext cx="6400800" cy="685800"/>
          </a:xfrm>
        </p:spPr>
        <p:txBody>
          <a:bodyPr/>
          <a:lstStyle/>
          <a:p>
            <a:r>
              <a:rPr lang="en-US" sz="1800" smtClean="0"/>
              <a:t>Back-up Slides Follow</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457200" y="274638"/>
            <a:ext cx="8229600" cy="639762"/>
          </a:xfrm>
        </p:spPr>
        <p:txBody>
          <a:bodyPr/>
          <a:lstStyle/>
          <a:p>
            <a:r>
              <a:rPr lang="en-US" sz="4000" smtClean="0"/>
              <a:t>Future of Numbering WG</a:t>
            </a:r>
          </a:p>
        </p:txBody>
      </p:sp>
      <p:sp>
        <p:nvSpPr>
          <p:cNvPr id="22530" name="Rectangle 3"/>
          <p:cNvSpPr>
            <a:spLocks noGrp="1" noChangeArrowheads="1"/>
          </p:cNvSpPr>
          <p:nvPr>
            <p:ph type="body" idx="1"/>
          </p:nvPr>
        </p:nvSpPr>
        <p:spPr>
          <a:xfrm>
            <a:off x="457200" y="1066800"/>
            <a:ext cx="8229600" cy="5334000"/>
          </a:xfrm>
        </p:spPr>
        <p:txBody>
          <a:bodyPr/>
          <a:lstStyle/>
          <a:p>
            <a:pPr>
              <a:lnSpc>
                <a:spcPct val="80000"/>
              </a:lnSpc>
              <a:buFontTx/>
              <a:buNone/>
            </a:pPr>
            <a:r>
              <a:rPr lang="en-US" sz="2400" b="1" smtClean="0"/>
              <a:t>Mission</a:t>
            </a:r>
            <a:endParaRPr lang="en-US" sz="2400" smtClean="0"/>
          </a:p>
          <a:p>
            <a:pPr>
              <a:lnSpc>
                <a:spcPct val="80000"/>
              </a:lnSpc>
            </a:pPr>
            <a:r>
              <a:rPr lang="en-US" sz="2400" smtClean="0"/>
              <a:t>To explore changes to the environment, including new and future technologies, the impact of market place and/or regulatory changes and innovations on telephone numbering. </a:t>
            </a:r>
          </a:p>
          <a:p>
            <a:pPr>
              <a:lnSpc>
                <a:spcPct val="80000"/>
              </a:lnSpc>
              <a:buFontTx/>
              <a:buNone/>
            </a:pPr>
            <a:endParaRPr lang="en-US" sz="800" b="1" smtClean="0"/>
          </a:p>
          <a:p>
            <a:pPr>
              <a:lnSpc>
                <a:spcPct val="80000"/>
              </a:lnSpc>
              <a:buFontTx/>
              <a:buNone/>
            </a:pPr>
            <a:r>
              <a:rPr lang="en-US" sz="2400" b="1" smtClean="0"/>
              <a:t>Scope:</a:t>
            </a:r>
            <a:endParaRPr lang="en-US" sz="2400" smtClean="0"/>
          </a:p>
          <a:p>
            <a:pPr>
              <a:lnSpc>
                <a:spcPct val="80000"/>
              </a:lnSpc>
            </a:pPr>
            <a:r>
              <a:rPr lang="en-US" sz="2400" smtClean="0"/>
              <a:t>The Working Group will investigate new telephone numbering assignment approaches and future telephone number assignment requirements. The Working Group will identify common criteria and gather data to identify trends and their impact upon numbering resources. The Working Group, if necessary, will analyze opportunities to determine the feasibility and benefit of each and report its findings to the NANC. The Working Group will also analyze various topics that may be given to it from time to time by the NANC and/or FCC.</a:t>
            </a:r>
          </a:p>
        </p:txBody>
      </p:sp>
      <p:sp>
        <p:nvSpPr>
          <p:cNvPr id="22531" name="Date Placeholder 3"/>
          <p:cNvSpPr>
            <a:spLocks noGrp="1"/>
          </p:cNvSpPr>
          <p:nvPr>
            <p:ph type="dt" sz="quarter" idx="10"/>
          </p:nvPr>
        </p:nvSpPr>
        <p:spPr>
          <a:noFill/>
        </p:spPr>
        <p:txBody>
          <a:bodyPr/>
          <a:lstStyle/>
          <a:p>
            <a:r>
              <a:rPr lang="en-US"/>
              <a:t>December 16, 2010</a:t>
            </a:r>
          </a:p>
        </p:txBody>
      </p:sp>
      <p:sp>
        <p:nvSpPr>
          <p:cNvPr id="22532" name="Slide Number Placeholder 4"/>
          <p:cNvSpPr>
            <a:spLocks noGrp="1"/>
          </p:cNvSpPr>
          <p:nvPr>
            <p:ph type="sldNum" sz="quarter" idx="12"/>
          </p:nvPr>
        </p:nvSpPr>
        <p:spPr>
          <a:noFill/>
        </p:spPr>
        <p:txBody>
          <a:bodyPr/>
          <a:lstStyle/>
          <a:p>
            <a:fld id="{38C92C6F-B73E-4D9B-AD57-DB576359636C}" type="slidenum">
              <a:rPr lang="en-US" smtClean="0"/>
              <a:pPr/>
              <a:t>5</a:t>
            </a:fld>
            <a:endParaRPr lang="en-US" smtClean="0"/>
          </a:p>
        </p:txBody>
      </p:sp>
      <p:sp>
        <p:nvSpPr>
          <p:cNvPr id="22533" name="Footer Placeholder 5"/>
          <p:cNvSpPr>
            <a:spLocks noGrp="1"/>
          </p:cNvSpPr>
          <p:nvPr>
            <p:ph type="ftr" sz="quarter" idx="11"/>
          </p:nvPr>
        </p:nvSpPr>
        <p:spPr>
          <a:noFill/>
        </p:spPr>
        <p:txBody>
          <a:bodyPr/>
          <a:lstStyle/>
          <a:p>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lide Number Placeholder 5"/>
          <p:cNvSpPr txBox="1">
            <a:spLocks noGrp="1"/>
          </p:cNvSpPr>
          <p:nvPr/>
        </p:nvSpPr>
        <p:spPr bwMode="auto">
          <a:xfrm>
            <a:off x="6553200" y="6553200"/>
            <a:ext cx="2133600" cy="168275"/>
          </a:xfrm>
          <a:prstGeom prst="rect">
            <a:avLst/>
          </a:prstGeom>
          <a:noFill/>
          <a:ln>
            <a:miter lim="800000"/>
            <a:headEnd/>
            <a:tailEnd/>
          </a:ln>
        </p:spPr>
        <p:txBody>
          <a:bodyPr/>
          <a:lstStyle/>
          <a:p>
            <a:pPr algn="r">
              <a:defRPr/>
            </a:pPr>
            <a:endParaRPr lang="en-US" sz="1400" dirty="0">
              <a:latin typeface="+mn-lt"/>
              <a:cs typeface="Arial" charset="0"/>
            </a:endParaRPr>
          </a:p>
        </p:txBody>
      </p:sp>
      <p:sp>
        <p:nvSpPr>
          <p:cNvPr id="24578" name="Rectangle 2"/>
          <p:cNvSpPr>
            <a:spLocks noGrp="1" noChangeArrowheads="1"/>
          </p:cNvSpPr>
          <p:nvPr>
            <p:ph type="title" idx="4294967295"/>
          </p:nvPr>
        </p:nvSpPr>
        <p:spPr>
          <a:xfrm>
            <a:off x="457200" y="381000"/>
            <a:ext cx="8229600" cy="762000"/>
          </a:xfrm>
        </p:spPr>
        <p:txBody>
          <a:bodyPr/>
          <a:lstStyle/>
          <a:p>
            <a:r>
              <a:rPr lang="en-US" sz="3200" b="1" smtClean="0"/>
              <a:t>Active Issues</a:t>
            </a:r>
            <a:r>
              <a:rPr lang="en-US" sz="4000" b="1" smtClean="0"/>
              <a:t> </a:t>
            </a:r>
          </a:p>
        </p:txBody>
      </p:sp>
      <p:graphicFrame>
        <p:nvGraphicFramePr>
          <p:cNvPr id="7233" name="Group 65"/>
          <p:cNvGraphicFramePr>
            <a:graphicFrameLocks noGrp="1"/>
          </p:cNvGraphicFramePr>
          <p:nvPr>
            <p:ph idx="4294967295"/>
          </p:nvPr>
        </p:nvGraphicFramePr>
        <p:xfrm>
          <a:off x="228600" y="2286000"/>
          <a:ext cx="8686800" cy="3262630"/>
        </p:xfrm>
        <a:graphic>
          <a:graphicData uri="http://schemas.openxmlformats.org/drawingml/2006/table">
            <a:tbl>
              <a:tblPr/>
              <a:tblGrid>
                <a:gridCol w="614363"/>
                <a:gridCol w="2281237"/>
                <a:gridCol w="1022350"/>
                <a:gridCol w="1419225"/>
                <a:gridCol w="225425"/>
                <a:gridCol w="182563"/>
                <a:gridCol w="1493837"/>
                <a:gridCol w="1447800"/>
              </a:tblGrid>
              <a:tr h="29686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grid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hMerge="1">
                  <a:txBody>
                    <a:bodyPr/>
                    <a:lstStyle/>
                    <a:p>
                      <a:endParaRPr lang="en-US"/>
                    </a:p>
                  </a:txBody>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336550">
                <a:tc gridSpan="8">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ea typeface="Calibri" pitchFamily="34" charset="0"/>
                          <a:cs typeface="Times New Roman" pitchFamily="18" charset="0"/>
                        </a:rPr>
                        <a:t>Active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57200">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001</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New &amp; Future Services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02/13/07</a:t>
                      </a:r>
                      <a:endParaRPr kumimoji="0" lang="en-US" sz="1000" b="0"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(Orig: 2006)</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Castagna/Gray</a:t>
                      </a:r>
                      <a:endParaRPr kumimoji="0" lang="en-US" sz="1000" b="0"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(co-chairs)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Accepted </a:t>
                      </a:r>
                      <a:endParaRPr kumimoji="0" lang="en-US" sz="1000" b="0"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03/28/2007</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Determine value and path forward</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232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002</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Telematics and the use of NANP numbers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04/19/06</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Karen Norcross</a:t>
                      </a:r>
                      <a:endParaRPr kumimoji="0" lang="en-US" sz="1000" b="0"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(PUC)</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05/22/2007</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Determine path forward  re: Machine-to-Machine focus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004</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14300" algn="l"/>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Geographic Issues Impacting Numbering Policy Decisions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01/1907</a:t>
                      </a:r>
                      <a:endParaRPr kumimoji="0" lang="en-US" sz="1000" b="0"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(Orig May 06)</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David Greenhaus</a:t>
                      </a:r>
                      <a:endParaRPr kumimoji="0" lang="en-US" sz="1000" b="0"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800 Response IS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06/20/2007</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Pending Contributions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005</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Commons vs. Market Place Model for Toll Free Numbers</a:t>
                      </a:r>
                      <a:endPar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12/04/07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Jay Carpenter</a:t>
                      </a:r>
                      <a:endParaRPr kumimoji="0" lang="en-US" sz="1000" b="0"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(1-800 AFTA)</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cs typeface="Times New Roman" pitchFamily="18" charset="0"/>
                        </a:rPr>
                        <a:t>Accepted</a:t>
                      </a:r>
                      <a:br>
                        <a:rPr kumimoji="0" lang="en-US" sz="1200" b="0" i="0" u="none" strike="noStrike" cap="none" normalizeH="0" baseline="0" smtClean="0">
                          <a:ln>
                            <a:noFill/>
                          </a:ln>
                          <a:solidFill>
                            <a:schemeClr val="tx1"/>
                          </a:solidFill>
                          <a:effectLst/>
                          <a:latin typeface="Arial" charset="0"/>
                          <a:cs typeface="Times New Roman" pitchFamily="18" charset="0"/>
                        </a:rPr>
                      </a:br>
                      <a:r>
                        <a:rPr kumimoji="0" lang="en-US" sz="1200" b="0" i="0" u="none" strike="noStrike" cap="none" normalizeH="0" baseline="0" smtClean="0">
                          <a:ln>
                            <a:noFill/>
                          </a:ln>
                          <a:solidFill>
                            <a:schemeClr val="tx1"/>
                          </a:solidFill>
                          <a:effectLst/>
                          <a:latin typeface="Arial" charset="0"/>
                          <a:cs typeface="Times New Roman" pitchFamily="18" charset="0"/>
                        </a:rPr>
                        <a:t>12/05/2008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White Paper Approval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637" name="Date Placeholder 4"/>
          <p:cNvSpPr>
            <a:spLocks noGrp="1"/>
          </p:cNvSpPr>
          <p:nvPr>
            <p:ph type="dt" sz="quarter" idx="10"/>
          </p:nvPr>
        </p:nvSpPr>
        <p:spPr>
          <a:xfrm>
            <a:off x="457200" y="6477000"/>
            <a:ext cx="2133600" cy="244475"/>
          </a:xfrm>
          <a:noFill/>
        </p:spPr>
        <p:txBody>
          <a:bodyPr/>
          <a:lstStyle/>
          <a:p>
            <a:r>
              <a:rPr lang="en-US"/>
              <a:t>December 16, 2010</a:t>
            </a:r>
          </a:p>
        </p:txBody>
      </p:sp>
      <p:sp>
        <p:nvSpPr>
          <p:cNvPr id="24638" name="Slide Number Placeholder 5"/>
          <p:cNvSpPr>
            <a:spLocks noGrp="1"/>
          </p:cNvSpPr>
          <p:nvPr>
            <p:ph type="sldNum" sz="quarter" idx="12"/>
          </p:nvPr>
        </p:nvSpPr>
        <p:spPr>
          <a:xfrm>
            <a:off x="6553200" y="6477000"/>
            <a:ext cx="2133600" cy="244475"/>
          </a:xfrm>
          <a:noFill/>
        </p:spPr>
        <p:txBody>
          <a:bodyPr/>
          <a:lstStyle/>
          <a:p>
            <a:fld id="{24D34C70-B29E-4CBB-82FF-BED5927B711D}" type="slidenum">
              <a:rPr lang="en-US" smtClean="0"/>
              <a:pPr/>
              <a:t>6</a:t>
            </a:fld>
            <a:endParaRPr lang="en-US" smtClean="0"/>
          </a:p>
        </p:txBody>
      </p:sp>
      <p:sp>
        <p:nvSpPr>
          <p:cNvPr id="24639" name="Text Box 66"/>
          <p:cNvSpPr txBox="1">
            <a:spLocks noChangeArrowheads="1"/>
          </p:cNvSpPr>
          <p:nvPr/>
        </p:nvSpPr>
        <p:spPr bwMode="auto">
          <a:xfrm>
            <a:off x="304800" y="1219200"/>
            <a:ext cx="7924800" cy="366713"/>
          </a:xfrm>
          <a:prstGeom prst="rect">
            <a:avLst/>
          </a:prstGeom>
          <a:noFill/>
          <a:ln w="9525">
            <a:noFill/>
            <a:miter lim="800000"/>
            <a:headEnd/>
            <a:tailEnd/>
          </a:ln>
        </p:spPr>
        <p:txBody>
          <a:bodyPr>
            <a:spAutoFit/>
          </a:bodyPr>
          <a:lstStyle/>
          <a:p>
            <a:pPr eaLnBrk="0" hangingPunct="0">
              <a:spcBef>
                <a:spcPct val="50000"/>
              </a:spcBef>
            </a:pPr>
            <a:r>
              <a:rPr lang="en-US"/>
              <a:t>Meetings are held the 1</a:t>
            </a:r>
            <a:r>
              <a:rPr lang="en-US" baseline="30000"/>
              <a:t>st</a:t>
            </a:r>
            <a:r>
              <a:rPr lang="en-US"/>
              <a:t> Thursday of each month, unless noted otherwise.</a:t>
            </a:r>
          </a:p>
        </p:txBody>
      </p:sp>
      <p:sp>
        <p:nvSpPr>
          <p:cNvPr id="24640" name="Footer Placeholder 7"/>
          <p:cNvSpPr>
            <a:spLocks noGrp="1"/>
          </p:cNvSpPr>
          <p:nvPr>
            <p:ph type="ftr" sz="quarter" idx="11"/>
          </p:nvPr>
        </p:nvSpPr>
        <p:spPr>
          <a:noFill/>
        </p:spPr>
        <p:txBody>
          <a:bodyPr/>
          <a:lstStyle/>
          <a:p>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7B31B551-D681-4454-9BF6-4951C69AF8C5}" type="slidenum">
              <a:rPr lang="en-US" sz="1400">
                <a:latin typeface="+mn-lt"/>
                <a:cs typeface="Arial" charset="0"/>
              </a:rPr>
              <a:pPr algn="r">
                <a:defRPr/>
              </a:pPr>
              <a:t>7</a:t>
            </a:fld>
            <a:endParaRPr lang="en-US" sz="1400" dirty="0">
              <a:latin typeface="+mn-lt"/>
              <a:cs typeface="Arial" charset="0"/>
            </a:endParaRPr>
          </a:p>
        </p:txBody>
      </p:sp>
      <p:sp>
        <p:nvSpPr>
          <p:cNvPr id="26626" name="Rectangle 2"/>
          <p:cNvSpPr>
            <a:spLocks noGrp="1" noChangeArrowheads="1"/>
          </p:cNvSpPr>
          <p:nvPr>
            <p:ph type="title" idx="4294967295"/>
          </p:nvPr>
        </p:nvSpPr>
        <p:spPr>
          <a:xfrm>
            <a:off x="457200" y="609600"/>
            <a:ext cx="8458200" cy="639763"/>
          </a:xfrm>
        </p:spPr>
        <p:txBody>
          <a:bodyPr/>
          <a:lstStyle/>
          <a:p>
            <a:r>
              <a:rPr lang="en-US" sz="2400" b="1" smtClean="0"/>
              <a:t>Closed/Not Accepted Issues</a:t>
            </a:r>
          </a:p>
        </p:txBody>
      </p:sp>
      <p:sp>
        <p:nvSpPr>
          <p:cNvPr id="26627" name="Date Placeholder 4"/>
          <p:cNvSpPr>
            <a:spLocks noGrp="1"/>
          </p:cNvSpPr>
          <p:nvPr>
            <p:ph type="dt" sz="quarter" idx="10"/>
          </p:nvPr>
        </p:nvSpPr>
        <p:spPr>
          <a:noFill/>
        </p:spPr>
        <p:txBody>
          <a:bodyPr/>
          <a:lstStyle/>
          <a:p>
            <a:r>
              <a:rPr lang="en-US"/>
              <a:t>December 16, 2010</a:t>
            </a:r>
          </a:p>
        </p:txBody>
      </p:sp>
      <p:sp>
        <p:nvSpPr>
          <p:cNvPr id="26628" name="Slide Number Placeholder 5"/>
          <p:cNvSpPr>
            <a:spLocks noGrp="1"/>
          </p:cNvSpPr>
          <p:nvPr>
            <p:ph type="sldNum" sz="quarter" idx="12"/>
          </p:nvPr>
        </p:nvSpPr>
        <p:spPr>
          <a:noFill/>
        </p:spPr>
        <p:txBody>
          <a:bodyPr/>
          <a:lstStyle/>
          <a:p>
            <a:fld id="{ABDD0290-DA7B-4413-93CF-064DD42A447C}" type="slidenum">
              <a:rPr lang="en-US" smtClean="0"/>
              <a:pPr/>
              <a:t>7</a:t>
            </a:fld>
            <a:endParaRPr lang="en-US" smtClean="0"/>
          </a:p>
        </p:txBody>
      </p:sp>
      <p:graphicFrame>
        <p:nvGraphicFramePr>
          <p:cNvPr id="7" name="Group 73"/>
          <p:cNvGraphicFramePr>
            <a:graphicFrameLocks/>
          </p:cNvGraphicFramePr>
          <p:nvPr/>
        </p:nvGraphicFramePr>
        <p:xfrm>
          <a:off x="304800" y="1752600"/>
          <a:ext cx="8607424" cy="2956231"/>
        </p:xfrm>
        <a:graphic>
          <a:graphicData uri="http://schemas.openxmlformats.org/drawingml/2006/table">
            <a:tbl>
              <a:tblPr/>
              <a:tblGrid>
                <a:gridCol w="614680"/>
                <a:gridCol w="2280920"/>
                <a:gridCol w="1022667"/>
                <a:gridCol w="1418590"/>
                <a:gridCol w="225743"/>
                <a:gridCol w="116840"/>
                <a:gridCol w="1815147"/>
                <a:gridCol w="1112837"/>
              </a:tblGrid>
              <a:tr h="29690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grid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296900">
                <a:tc gridSpan="8">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Closed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r>
              <a:tr h="82111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003</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Analysis of Commons and Property Rights Models for the allocation of NANP Numbering Resources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12/28/06</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June 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Jay Carpenter</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(1-800 AFTA)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11/20/07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1" i="1" u="none" strike="noStrike" cap="none" normalizeH="0" baseline="0" dirty="0" smtClean="0">
                          <a:ln>
                            <a:noFill/>
                          </a:ln>
                          <a:solidFill>
                            <a:schemeClr val="tx1"/>
                          </a:solidFill>
                          <a:effectLst/>
                          <a:latin typeface="Arial" charset="0"/>
                          <a:ea typeface="Calibri" pitchFamily="34" charset="0"/>
                          <a:cs typeface="Times New Roman" pitchFamily="18" charset="0"/>
                        </a:rPr>
                        <a:t>Discussion Closed.</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6900">
                <a:tc gridSpan="8">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Issues Not Accepted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5791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Study of Potential </a:t>
                      </a: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Mis</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-Use of NANP Resources Outside the NANP </a:t>
                      </a: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Geogrpahical</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 Area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08/28/07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FoN</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Co-Chairs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cs typeface="Times New Roman" pitchFamily="18" charset="0"/>
                        </a:rPr>
                        <a:t>Not accepted, include analysis in FTN #4 Project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Work as part of FTN # 004</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6679" name="Footer Placeholder 7"/>
          <p:cNvSpPr>
            <a:spLocks noGrp="1"/>
          </p:cNvSpPr>
          <p:nvPr>
            <p:ph type="ftr" sz="quarter" idx="11"/>
          </p:nvPr>
        </p:nvSpPr>
        <p:spPr>
          <a:noFill/>
        </p:spPr>
        <p:txBody>
          <a:bodyPr/>
          <a:lstStyle/>
          <a:p>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2183</TotalTime>
  <Words>439</Words>
  <Application>Microsoft Office PowerPoint</Application>
  <PresentationFormat>On-screen Show (4:3)</PresentationFormat>
  <Paragraphs>94</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NANC Report  Future of Numbering Working Group (FoN)</vt:lpstr>
      <vt:lpstr>Summary of Activity Since Last Report</vt:lpstr>
      <vt:lpstr>Future Activities of the FoN</vt:lpstr>
      <vt:lpstr>Thank You!</vt:lpstr>
      <vt:lpstr>Future of Numbering WG</vt:lpstr>
      <vt:lpstr>Active Issues </vt:lpstr>
      <vt:lpstr>Closed/Not Accepted Issues</vt:lpstr>
    </vt:vector>
  </TitlesOfParts>
  <Manager> </Manager>
  <Company> </Company>
  <LinksUpToDate>false</LinksUpToDate>
  <SharedDoc>false</SharedDoc>
  <HyperlinkBase>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subject> </dc:subject>
  <dc:creator> </dc:creator>
  <cp:keywords> </cp:keywords>
  <dc:description> </dc:description>
  <cp:lastModifiedBy> </cp:lastModifiedBy>
  <cp:revision>46</cp:revision>
  <dcterms:created xsi:type="dcterms:W3CDTF">2009-10-09T18:17:08Z</dcterms:created>
  <dcterms:modified xsi:type="dcterms:W3CDTF">2010-12-14T16:04:39Z</dcterms:modified>
  <cp:category> </cp:category>
</cp:coreProperties>
</file>