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60" r:id="rId3"/>
    <p:sldId id="261" r:id="rId4"/>
    <p:sldId id="280" r:id="rId5"/>
    <p:sldId id="281" r:id="rId6"/>
    <p:sldId id="279" r:id="rId7"/>
    <p:sldId id="274" r:id="rId8"/>
    <p:sldId id="276" r:id="rId9"/>
    <p:sldId id="278" r:id="rId10"/>
    <p:sldId id="265" r:id="rId11"/>
    <p:sldId id="267" r:id="rId12"/>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49" autoAdjust="0"/>
    <p:restoredTop sz="86572" autoAdjust="0"/>
  </p:normalViewPr>
  <p:slideViewPr>
    <p:cSldViewPr>
      <p:cViewPr>
        <p:scale>
          <a:sx n="120" d="100"/>
          <a:sy n="120" d="100"/>
        </p:scale>
        <p:origin x="-32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26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1870B12-8302-475E-AF63-A2A033CC6B2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CA"/>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CA"/>
          </a:p>
        </p:txBody>
      </p:sp>
      <p:sp>
        <p:nvSpPr>
          <p:cNvPr id="133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CA"/>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51FB6FF-642E-4A1F-8906-C71A53D27417}" type="slidenum">
              <a:rPr lang="en-CA"/>
              <a:pPr>
                <a:defRPr/>
              </a:pPr>
              <a:t>‹#›</a:t>
            </a:fld>
            <a:endParaRPr lang="en-C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F3568C6D-4ABD-49F5-BA07-96219E480771}" type="slidenum">
              <a:rPr lang="en-CA" smtClean="0"/>
              <a:pPr/>
              <a:t>1</a:t>
            </a:fld>
            <a:endParaRPr lang="en-CA"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25286A2F-EBB5-44AC-BB77-87A5A2B2EBEB}"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212FADFE-B25F-41ED-B31C-C8C7CD87F0BF}"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7B7D9F1C-C20F-4CF7-9AF6-D8C09974FC6A}" type="slidenum">
              <a:rPr lang="en-CA"/>
              <a:pPr>
                <a:defRPr/>
              </a:pPr>
              <a:t>‹#›</a:t>
            </a:fld>
            <a:endParaRPr lang="en-CA"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F3F7A983-2F30-4D10-A350-83E326E8D2DB}" type="slidenum">
              <a:rPr lang="en-CA"/>
              <a:pPr>
                <a:defRPr/>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F4EEE2CB-3FD5-4249-8734-7AC120351472}"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5"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F255BB6A-AAF7-432C-B63E-BC9EF6F864A9}"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6"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3D4FB97E-BB5D-4289-8441-46D3EED1984D}"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8"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9" name="Rectangle 6"/>
          <p:cNvSpPr>
            <a:spLocks noGrp="1" noChangeArrowheads="1"/>
          </p:cNvSpPr>
          <p:nvPr>
            <p:ph type="sldNum" sz="quarter" idx="12"/>
          </p:nvPr>
        </p:nvSpPr>
        <p:spPr>
          <a:ln/>
        </p:spPr>
        <p:txBody>
          <a:bodyPr/>
          <a:lstStyle>
            <a:lvl1pPr>
              <a:defRPr/>
            </a:lvl1pPr>
          </a:lstStyle>
          <a:p>
            <a:pPr>
              <a:defRPr/>
            </a:pPr>
            <a:fld id="{95FBE14E-6F55-4F1D-91EF-456D54416001}"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4"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5" name="Rectangle 6"/>
          <p:cNvSpPr>
            <a:spLocks noGrp="1" noChangeArrowheads="1"/>
          </p:cNvSpPr>
          <p:nvPr>
            <p:ph type="sldNum" sz="quarter" idx="12"/>
          </p:nvPr>
        </p:nvSpPr>
        <p:spPr>
          <a:ln/>
        </p:spPr>
        <p:txBody>
          <a:bodyPr/>
          <a:lstStyle>
            <a:lvl1pPr>
              <a:defRPr/>
            </a:lvl1pPr>
          </a:lstStyle>
          <a:p>
            <a:pPr>
              <a:defRPr/>
            </a:pPr>
            <a:fld id="{BAFB92EB-1270-4B86-BA1B-EDF81094F826}"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3"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4" name="Rectangle 6"/>
          <p:cNvSpPr>
            <a:spLocks noGrp="1" noChangeArrowheads="1"/>
          </p:cNvSpPr>
          <p:nvPr>
            <p:ph type="sldNum" sz="quarter" idx="12"/>
          </p:nvPr>
        </p:nvSpPr>
        <p:spPr>
          <a:ln/>
        </p:spPr>
        <p:txBody>
          <a:bodyPr/>
          <a:lstStyle>
            <a:lvl1pPr>
              <a:defRPr/>
            </a:lvl1pPr>
          </a:lstStyle>
          <a:p>
            <a:pPr>
              <a:defRPr/>
            </a:pPr>
            <a:fld id="{2F96947D-8029-4272-9DD3-1E0A4CA96ADA}"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6"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80518AE4-71DA-4EE4-B220-37BB8EE1423B}"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September 15, 2011</a:t>
            </a:r>
            <a:endParaRPr lang="en-CA"/>
          </a:p>
        </p:txBody>
      </p:sp>
      <p:sp>
        <p:nvSpPr>
          <p:cNvPr id="6" name="Rectangle 5"/>
          <p:cNvSpPr>
            <a:spLocks noGrp="1" noChangeArrowheads="1"/>
          </p:cNvSpPr>
          <p:nvPr>
            <p:ph type="ftr" sz="quarter" idx="11"/>
          </p:nvPr>
        </p:nvSpPr>
        <p:spPr>
          <a:ln/>
        </p:spPr>
        <p:txBody>
          <a:bodyPr/>
          <a:lstStyle>
            <a:lvl1pPr>
              <a:defRPr/>
            </a:lvl1pPr>
          </a:lstStyle>
          <a:p>
            <a:pPr>
              <a:defRPr/>
            </a:pPr>
            <a:r>
              <a:rPr lang="en-CA"/>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C8FFBADA-B342-42DC-A811-9B3E98C4CBC8}"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a:t>September 15, 2011</a:t>
            </a:r>
            <a:endParaRPr lang="en-C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CA"/>
              <a:t>B&amp;C WG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6EC3FA2-32FF-471A-97C5-D20F27D217F3}"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Timothy.Decker@verizon.com" TargetMode="External"/><Relationship Id="rId2" Type="http://schemas.openxmlformats.org/officeDocument/2006/relationships/hyperlink" Target="mailto:Rosemary.Emmer@sprin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96975"/>
            <a:ext cx="7702550" cy="2403475"/>
          </a:xfrm>
        </p:spPr>
        <p:txBody>
          <a:bodyPr/>
          <a:lstStyle/>
          <a:p>
            <a:pPr eaLnBrk="1" hangingPunct="1"/>
            <a:r>
              <a:rPr lang="en-US" sz="3600" smtClean="0"/>
              <a:t>North American Numbering Council</a:t>
            </a:r>
            <a:br>
              <a:rPr lang="en-US" sz="3600" smtClean="0"/>
            </a:br>
            <a:r>
              <a:rPr lang="en-US" sz="3600" smtClean="0"/>
              <a:t>(NANC)</a:t>
            </a:r>
            <a:br>
              <a:rPr lang="en-US" sz="3600" smtClean="0"/>
            </a:br>
            <a:r>
              <a:rPr lang="en-US" sz="3600" smtClean="0"/>
              <a:t/>
            </a:r>
            <a:br>
              <a:rPr lang="en-US" sz="3600" smtClean="0"/>
            </a:br>
            <a:r>
              <a:rPr lang="en-US" sz="4000" smtClean="0"/>
              <a:t>Billing &amp; Collection </a:t>
            </a:r>
            <a:br>
              <a:rPr lang="en-US" sz="4000" smtClean="0"/>
            </a:br>
            <a:r>
              <a:rPr lang="en-US" sz="4000" smtClean="0"/>
              <a:t>Working Group </a:t>
            </a:r>
            <a:br>
              <a:rPr lang="en-US" sz="4000" smtClean="0"/>
            </a:br>
            <a:r>
              <a:rPr lang="en-US" sz="2800" smtClean="0"/>
              <a:t>(B&amp;C WG)</a:t>
            </a:r>
            <a:endParaRPr lang="en-CA" sz="2800" smtClean="0"/>
          </a:p>
        </p:txBody>
      </p:sp>
      <p:sp>
        <p:nvSpPr>
          <p:cNvPr id="2051" name="Text Box 4"/>
          <p:cNvSpPr txBox="1">
            <a:spLocks noChangeArrowheads="1"/>
          </p:cNvSpPr>
          <p:nvPr/>
        </p:nvSpPr>
        <p:spPr bwMode="auto">
          <a:xfrm>
            <a:off x="611188" y="4076700"/>
            <a:ext cx="7850187" cy="3216275"/>
          </a:xfrm>
          <a:prstGeom prst="rect">
            <a:avLst/>
          </a:prstGeom>
          <a:noFill/>
          <a:ln w="9525">
            <a:noFill/>
            <a:miter lim="800000"/>
            <a:headEnd/>
            <a:tailEnd/>
          </a:ln>
        </p:spPr>
        <p:txBody>
          <a:bodyPr>
            <a:spAutoFit/>
          </a:bodyPr>
          <a:lstStyle/>
          <a:p>
            <a:pPr algn="ctr">
              <a:spcBef>
                <a:spcPct val="50000"/>
              </a:spcBef>
            </a:pPr>
            <a:r>
              <a:rPr lang="en-US" sz="2000" b="1">
                <a:solidFill>
                  <a:schemeClr val="tx2"/>
                </a:solidFill>
              </a:rPr>
              <a:t>December 15, 2011</a:t>
            </a:r>
            <a:endParaRPr lang="en-US" sz="2000" b="1" i="1">
              <a:solidFill>
                <a:schemeClr val="tx2"/>
              </a:solidFill>
            </a:endParaRPr>
          </a:p>
          <a:p>
            <a:pPr algn="ctr">
              <a:spcBef>
                <a:spcPct val="50000"/>
              </a:spcBef>
            </a:pPr>
            <a:endParaRPr lang="en-US" sz="2000" b="1">
              <a:solidFill>
                <a:schemeClr val="tx2"/>
              </a:solidFill>
            </a:endParaRPr>
          </a:p>
          <a:p>
            <a:pPr algn="ctr">
              <a:spcBef>
                <a:spcPct val="50000"/>
              </a:spcBef>
            </a:pPr>
            <a:r>
              <a:rPr lang="en-US">
                <a:solidFill>
                  <a:schemeClr val="tx2"/>
                </a:solidFill>
              </a:rPr>
              <a:t>Co-Chairs:</a:t>
            </a:r>
          </a:p>
          <a:p>
            <a:pPr algn="ctr">
              <a:spcBef>
                <a:spcPct val="50000"/>
              </a:spcBef>
            </a:pPr>
            <a:r>
              <a:rPr lang="en-US">
                <a:solidFill>
                  <a:schemeClr val="tx2"/>
                </a:solidFill>
              </a:rPr>
              <a:t>Tim Decker, Verizon</a:t>
            </a:r>
          </a:p>
          <a:p>
            <a:pPr algn="ctr">
              <a:spcBef>
                <a:spcPct val="50000"/>
              </a:spcBef>
            </a:pPr>
            <a:r>
              <a:rPr lang="en-US">
                <a:solidFill>
                  <a:schemeClr val="tx2"/>
                </a:solidFill>
              </a:rPr>
              <a:t>Rosemary Emmer, Sprint Nextel</a:t>
            </a:r>
          </a:p>
          <a:p>
            <a:pPr algn="ctr">
              <a:spcBef>
                <a:spcPct val="50000"/>
              </a:spcBef>
            </a:pPr>
            <a:endParaRPr lang="en-US">
              <a:solidFill>
                <a:schemeClr val="tx2"/>
              </a:solidFill>
            </a:endParaRPr>
          </a:p>
          <a:p>
            <a:pPr algn="ctr">
              <a:spcBef>
                <a:spcPct val="50000"/>
              </a:spcBef>
            </a:pPr>
            <a:r>
              <a:rPr lang="en-US">
                <a:solidFill>
                  <a:schemeClr val="tx2"/>
                </a:solidFill>
              </a:rPr>
              <a:t/>
            </a:r>
            <a:br>
              <a:rPr lang="en-US">
                <a:solidFill>
                  <a:schemeClr val="tx2"/>
                </a:solidFill>
              </a:rPr>
            </a:br>
            <a:endParaRPr lang="en-CA">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2800" b="1" smtClean="0"/>
              <a:t>B&amp;C WG Membership</a:t>
            </a:r>
          </a:p>
        </p:txBody>
      </p:sp>
      <p:sp>
        <p:nvSpPr>
          <p:cNvPr id="11267" name="Rectangle 3"/>
          <p:cNvSpPr>
            <a:spLocks noGrp="1" noChangeArrowheads="1"/>
          </p:cNvSpPr>
          <p:nvPr>
            <p:ph type="body" idx="1"/>
          </p:nvPr>
        </p:nvSpPr>
        <p:spPr/>
        <p:txBody>
          <a:bodyPr/>
          <a:lstStyle/>
          <a:p>
            <a:pPr eaLnBrk="1" hangingPunct="1">
              <a:lnSpc>
                <a:spcPct val="90000"/>
              </a:lnSpc>
            </a:pPr>
            <a:r>
              <a:rPr lang="en-US" sz="2400" smtClean="0"/>
              <a:t>AT&amp;T</a:t>
            </a:r>
          </a:p>
          <a:p>
            <a:pPr eaLnBrk="1" hangingPunct="1">
              <a:lnSpc>
                <a:spcPct val="90000"/>
              </a:lnSpc>
            </a:pPr>
            <a:r>
              <a:rPr lang="en-US" sz="2400" smtClean="0"/>
              <a:t>Bell Canada</a:t>
            </a:r>
          </a:p>
          <a:p>
            <a:pPr eaLnBrk="1" hangingPunct="1">
              <a:lnSpc>
                <a:spcPct val="90000"/>
              </a:lnSpc>
            </a:pPr>
            <a:r>
              <a:rPr lang="en-US" sz="2400" smtClean="0"/>
              <a:t>Cox</a:t>
            </a:r>
          </a:p>
          <a:p>
            <a:pPr eaLnBrk="1" hangingPunct="1">
              <a:lnSpc>
                <a:spcPct val="90000"/>
              </a:lnSpc>
            </a:pPr>
            <a:r>
              <a:rPr lang="en-US" sz="2400" smtClean="0"/>
              <a:t>Sprint Nextel</a:t>
            </a:r>
          </a:p>
          <a:p>
            <a:pPr eaLnBrk="1" hangingPunct="1">
              <a:lnSpc>
                <a:spcPct val="90000"/>
              </a:lnSpc>
            </a:pPr>
            <a:r>
              <a:rPr lang="en-US" sz="2400" smtClean="0"/>
              <a:t>Qwest</a:t>
            </a:r>
          </a:p>
          <a:p>
            <a:pPr eaLnBrk="1" hangingPunct="1">
              <a:lnSpc>
                <a:spcPct val="90000"/>
              </a:lnSpc>
            </a:pPr>
            <a:r>
              <a:rPr lang="en-US" sz="2400" smtClean="0"/>
              <a:t>Verizon</a:t>
            </a:r>
          </a:p>
          <a:p>
            <a:pPr eaLnBrk="1" hangingPunct="1">
              <a:lnSpc>
                <a:spcPct val="90000"/>
              </a:lnSpc>
              <a:buFontTx/>
              <a:buNone/>
            </a:pPr>
            <a:endParaRPr lang="en-US" sz="2400" smtClean="0"/>
          </a:p>
        </p:txBody>
      </p:sp>
      <p:sp>
        <p:nvSpPr>
          <p:cNvPr id="11268" name="Slide Number Placeholder 4"/>
          <p:cNvSpPr>
            <a:spLocks noGrp="1"/>
          </p:cNvSpPr>
          <p:nvPr>
            <p:ph type="sldNum" sz="quarter" idx="12"/>
          </p:nvPr>
        </p:nvSpPr>
        <p:spPr>
          <a:noFill/>
        </p:spPr>
        <p:txBody>
          <a:bodyPr/>
          <a:lstStyle/>
          <a:p>
            <a:fld id="{D57BCB01-0A91-4A26-A2DB-85EFD729D557}" type="slidenum">
              <a:rPr lang="en-CA" smtClean="0"/>
              <a:pPr/>
              <a:t>10</a:t>
            </a:fld>
            <a:endParaRPr lang="en-CA"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633412"/>
          </a:xfrm>
        </p:spPr>
        <p:txBody>
          <a:bodyPr/>
          <a:lstStyle/>
          <a:p>
            <a:pPr eaLnBrk="1" hangingPunct="1"/>
            <a:r>
              <a:rPr lang="en-US" sz="2800" b="1" smtClean="0"/>
              <a:t>Future Meetings/Contact Information</a:t>
            </a:r>
          </a:p>
        </p:txBody>
      </p:sp>
      <p:sp>
        <p:nvSpPr>
          <p:cNvPr id="12291" name="Rectangle 3"/>
          <p:cNvSpPr>
            <a:spLocks noGrp="1" noChangeArrowheads="1"/>
          </p:cNvSpPr>
          <p:nvPr>
            <p:ph type="body" idx="1"/>
          </p:nvPr>
        </p:nvSpPr>
        <p:spPr>
          <a:xfrm>
            <a:off x="468313" y="2420938"/>
            <a:ext cx="8435975" cy="5327650"/>
          </a:xfrm>
        </p:spPr>
        <p:txBody>
          <a:bodyPr/>
          <a:lstStyle/>
          <a:p>
            <a:pPr marL="609600" indent="-609600" eaLnBrk="1" hangingPunct="1">
              <a:spcBef>
                <a:spcPct val="0"/>
              </a:spcBef>
              <a:buFontTx/>
              <a:buNone/>
            </a:pPr>
            <a:endParaRPr lang="en-US" sz="1800" b="1" smtClean="0"/>
          </a:p>
          <a:p>
            <a:pPr marL="609600" indent="-609600" eaLnBrk="1" hangingPunct="1">
              <a:buFontTx/>
              <a:buNone/>
            </a:pPr>
            <a:endParaRPr lang="en-US" sz="1800" b="1" smtClean="0"/>
          </a:p>
          <a:p>
            <a:pPr marL="609600" indent="-609600" eaLnBrk="1" hangingPunct="1"/>
            <a:endParaRPr lang="en-US" sz="1800" b="1" smtClean="0"/>
          </a:p>
          <a:p>
            <a:pPr marL="609600" indent="-609600" eaLnBrk="1" hangingPunct="1"/>
            <a:endParaRPr lang="en-US" sz="1800" b="1" smtClean="0"/>
          </a:p>
          <a:p>
            <a:pPr marL="609600" indent="-609600" eaLnBrk="1" hangingPunct="1">
              <a:buFontTx/>
              <a:buNone/>
            </a:pPr>
            <a:endParaRPr lang="en-US" sz="1400" b="1" smtClean="0">
              <a:cs typeface="Times New Roman" pitchFamily="18" charset="0"/>
            </a:endParaRPr>
          </a:p>
          <a:p>
            <a:pPr marL="609600" indent="-609600" algn="ctr" eaLnBrk="1" hangingPunct="1">
              <a:buFontTx/>
              <a:buNone/>
            </a:pPr>
            <a:r>
              <a:rPr lang="en-US" sz="1600" b="1" i="1" smtClean="0">
                <a:latin typeface="Times New Roman" pitchFamily="18" charset="0"/>
              </a:rPr>
              <a:t>Contact the Co-Chairs for complete meeting or conference call details</a:t>
            </a:r>
          </a:p>
          <a:p>
            <a:pPr marL="609600" indent="-609600" algn="ctr" eaLnBrk="1" hangingPunct="1">
              <a:buFontTx/>
              <a:buNone/>
            </a:pPr>
            <a:r>
              <a:rPr lang="en-US" sz="1600" b="1" i="1" smtClean="0">
                <a:latin typeface="Times New Roman" pitchFamily="18" charset="0"/>
              </a:rPr>
              <a:t> </a:t>
            </a:r>
            <a:r>
              <a:rPr lang="en-US" sz="1600" b="1" i="1" u="sng" smtClean="0">
                <a:latin typeface="Times New Roman" pitchFamily="18" charset="0"/>
                <a:hlinkClick r:id="rId2"/>
              </a:rPr>
              <a:t>Rosemary.Emmer@sprint.com</a:t>
            </a:r>
            <a:r>
              <a:rPr lang="en-US" sz="1600" b="1" i="1" u="sng" smtClean="0">
                <a:latin typeface="Times New Roman" pitchFamily="18" charset="0"/>
              </a:rPr>
              <a:t> or </a:t>
            </a:r>
            <a:r>
              <a:rPr lang="en-US" sz="1600" b="1" i="1" u="sng" smtClean="0">
                <a:latin typeface="Times New Roman" pitchFamily="18" charset="0"/>
                <a:hlinkClick r:id="rId3"/>
              </a:rPr>
              <a:t>Timothy.Decker@verizon.com</a:t>
            </a:r>
            <a:endParaRPr lang="en-US" sz="1600" b="1" i="1" u="sng" smtClean="0">
              <a:latin typeface="Times New Roman" pitchFamily="18" charset="0"/>
            </a:endParaRPr>
          </a:p>
          <a:p>
            <a:pPr marL="609600" indent="-609600" algn="ctr" eaLnBrk="1" hangingPunct="1">
              <a:buFontTx/>
              <a:buNone/>
            </a:pPr>
            <a:endParaRPr lang="en-US" sz="1600" b="1" i="1" u="sng" smtClean="0">
              <a:latin typeface="Times New Roman" pitchFamily="18" charset="0"/>
            </a:endParaRPr>
          </a:p>
          <a:p>
            <a:pPr marL="609600" indent="-609600" algn="ctr" eaLnBrk="1" hangingPunct="1">
              <a:buFontTx/>
              <a:buNone/>
            </a:pPr>
            <a:r>
              <a:rPr lang="en-US" sz="1600" b="1" i="1" smtClean="0">
                <a:latin typeface="Times New Roman" pitchFamily="18" charset="0"/>
              </a:rPr>
              <a:t>B&amp;C WG meeting notes and documents are posted at:</a:t>
            </a:r>
          </a:p>
          <a:p>
            <a:pPr marL="609600" indent="-609600" algn="ctr" eaLnBrk="1" hangingPunct="1">
              <a:buFontTx/>
              <a:buNone/>
            </a:pPr>
            <a:r>
              <a:rPr lang="en-US" sz="2000" b="1" i="1" smtClean="0">
                <a:latin typeface="Times New Roman" pitchFamily="18" charset="0"/>
              </a:rPr>
              <a:t> nanc-chair.org</a:t>
            </a:r>
          </a:p>
          <a:p>
            <a:pPr marL="609600" indent="-609600" eaLnBrk="1" hangingPunct="1">
              <a:buFontTx/>
              <a:buNone/>
            </a:pPr>
            <a:endParaRPr lang="en-US" sz="1600" b="1" i="1" smtClean="0">
              <a:latin typeface="Times New Roman" pitchFamily="18" charset="0"/>
            </a:endParaRPr>
          </a:p>
          <a:p>
            <a:pPr marL="609600" indent="-609600" eaLnBrk="1" hangingPunct="1">
              <a:buFontTx/>
              <a:buNone/>
            </a:pPr>
            <a:endParaRPr lang="en-US" b="1" smtClean="0"/>
          </a:p>
          <a:p>
            <a:pPr marL="609600" indent="-609600" eaLnBrk="1" hangingPunct="1">
              <a:buFontTx/>
              <a:buNone/>
            </a:pPr>
            <a:endParaRPr lang="en-US" sz="3600" b="1" smtClean="0"/>
          </a:p>
          <a:p>
            <a:pPr marL="609600" indent="-609600" eaLnBrk="1" hangingPunct="1">
              <a:buFontTx/>
              <a:buNone/>
            </a:pPr>
            <a:endParaRPr lang="en-US" sz="2000" smtClean="0"/>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8559" name="Group 127"/>
          <p:cNvGraphicFramePr>
            <a:graphicFrameLocks noGrp="1"/>
          </p:cNvGraphicFramePr>
          <p:nvPr/>
        </p:nvGraphicFramePr>
        <p:xfrm>
          <a:off x="2916238" y="1700213"/>
          <a:ext cx="2952750" cy="1255776"/>
        </p:xfrm>
        <a:graphic>
          <a:graphicData uri="http://schemas.openxmlformats.org/drawingml/2006/table">
            <a:tbl>
              <a:tblPr/>
              <a:tblGrid>
                <a:gridCol w="2952750"/>
              </a:tblGrid>
              <a:tr h="0">
                <a:tc>
                  <a:txBody>
                    <a:bodyPr/>
                    <a:lstStyle/>
                    <a:p>
                      <a:pPr marL="0" marR="0">
                        <a:spcBef>
                          <a:spcPts val="0"/>
                        </a:spcBef>
                        <a:spcAft>
                          <a:spcPts val="0"/>
                        </a:spcAft>
                        <a:tabLst>
                          <a:tab pos="0" algn="l"/>
                          <a:tab pos="57150" algn="l"/>
                        </a:tabLst>
                      </a:pPr>
                      <a:r>
                        <a:rPr lang="en-US" sz="1600" b="1" dirty="0" smtClean="0">
                          <a:solidFill>
                            <a:srgbClr val="000000"/>
                          </a:solidFill>
                          <a:latin typeface="+mn-lt"/>
                          <a:ea typeface="Times New Roman"/>
                          <a:cs typeface="Times New Roman"/>
                        </a:rPr>
                        <a:t>Tuesday,  January 17, 2012</a:t>
                      </a:r>
                      <a:endParaRPr lang="en-US" sz="1600" dirty="0" smtClean="0">
                        <a:latin typeface="Times New Roman"/>
                        <a:ea typeface="Times New Roman"/>
                        <a:cs typeface="Times New Roman"/>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11:00am 1 hr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a:spcBef>
                          <a:spcPts val="0"/>
                        </a:spcBef>
                        <a:spcAft>
                          <a:spcPts val="0"/>
                        </a:spcAft>
                        <a:tabLst>
                          <a:tab pos="0" algn="l"/>
                          <a:tab pos="57150" algn="l"/>
                        </a:tabLst>
                      </a:pPr>
                      <a:r>
                        <a:rPr lang="en-US" sz="1600" b="1" dirty="0" smtClean="0">
                          <a:solidFill>
                            <a:srgbClr val="000000"/>
                          </a:solidFill>
                          <a:latin typeface="+mn-lt"/>
                          <a:ea typeface="Times New Roman"/>
                          <a:cs typeface="Times New Roman"/>
                        </a:rPr>
                        <a:t>Tuesday,  </a:t>
                      </a:r>
                      <a:r>
                        <a:rPr lang="en-US" sz="1600" b="1" i="1" smtClean="0">
                          <a:solidFill>
                            <a:srgbClr val="000000"/>
                          </a:solidFill>
                          <a:latin typeface="+mn-lt"/>
                          <a:ea typeface="Times New Roman"/>
                          <a:cs typeface="Times New Roman"/>
                        </a:rPr>
                        <a:t>February 21, 2012</a:t>
                      </a:r>
                      <a:endParaRPr lang="en-US" sz="1600" dirty="0" smtClean="0">
                        <a:latin typeface="Times New Roman"/>
                        <a:ea typeface="Times New Roman"/>
                        <a:cs typeface="Times New Roman"/>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11:00am 1 hr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2301" name="Slide Number Placeholder 6"/>
          <p:cNvSpPr>
            <a:spLocks noGrp="1"/>
          </p:cNvSpPr>
          <p:nvPr>
            <p:ph type="sldNum" sz="quarter" idx="12"/>
          </p:nvPr>
        </p:nvSpPr>
        <p:spPr>
          <a:noFill/>
        </p:spPr>
        <p:txBody>
          <a:bodyPr/>
          <a:lstStyle/>
          <a:p>
            <a:fld id="{6DB6F7CD-0268-439F-842E-924165497CD2}" type="slidenum">
              <a:rPr lang="en-CA" smtClean="0"/>
              <a:pPr/>
              <a:t>11</a:t>
            </a:fld>
            <a:endParaRPr lang="en-CA"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633412"/>
          </a:xfrm>
        </p:spPr>
        <p:txBody>
          <a:bodyPr/>
          <a:lstStyle/>
          <a:p>
            <a:pPr eaLnBrk="1" hangingPunct="1"/>
            <a:r>
              <a:rPr lang="en-US" sz="2800" b="1" u="sng" smtClean="0"/>
              <a:t>Mission Statement / Area of Responsibility</a:t>
            </a:r>
          </a:p>
        </p:txBody>
      </p:sp>
      <p:sp>
        <p:nvSpPr>
          <p:cNvPr id="3075" name="Rectangle 3"/>
          <p:cNvSpPr>
            <a:spLocks noGrp="1" noChangeArrowheads="1"/>
          </p:cNvSpPr>
          <p:nvPr>
            <p:ph type="body" idx="1"/>
          </p:nvPr>
        </p:nvSpPr>
        <p:spPr>
          <a:xfrm>
            <a:off x="457200" y="981075"/>
            <a:ext cx="8229600" cy="5145088"/>
          </a:xfrm>
        </p:spPr>
        <p:txBody>
          <a:bodyPr/>
          <a:lstStyle/>
          <a:p>
            <a:pPr eaLnBrk="1" hangingPunct="1">
              <a:lnSpc>
                <a:spcPct val="80000"/>
              </a:lnSpc>
              <a:buFontTx/>
              <a:buNone/>
            </a:pPr>
            <a:endParaRPr lang="en-US" sz="2200" smtClean="0"/>
          </a:p>
          <a:p>
            <a:pPr eaLnBrk="1" hangingPunct="1">
              <a:lnSpc>
                <a:spcPct val="80000"/>
              </a:lnSpc>
            </a:pPr>
            <a:r>
              <a:rPr lang="en-US" sz="2200" smtClean="0"/>
              <a:t>The Billing and Collection Agent Oversight Working Group (B&amp;C WG) was formed by and reports to the North American Numbering Council (NANC) and is responsible for overseeing the performance of the functional requirements provided by the North American Numbering Plan Billing and Collection Agent (B&amp;C Agent). </a:t>
            </a:r>
          </a:p>
          <a:p>
            <a:pPr eaLnBrk="1" hangingPunct="1">
              <a:lnSpc>
                <a:spcPct val="80000"/>
              </a:lnSpc>
            </a:pPr>
            <a:endParaRPr lang="en-US" sz="1000" smtClean="0"/>
          </a:p>
          <a:p>
            <a:pPr eaLnBrk="1" hangingPunct="1">
              <a:lnSpc>
                <a:spcPct val="80000"/>
              </a:lnSpc>
            </a:pPr>
            <a:r>
              <a:rPr lang="en-US" sz="2200" smtClean="0"/>
              <a:t>The B&amp;C WG will investigate/review the performance of the B&amp;C Agent and submit reports at each NANC meeting to fully inform NANC of the B&amp;C Agent’s performance with respect to the functional requirements. </a:t>
            </a:r>
          </a:p>
          <a:p>
            <a:pPr eaLnBrk="1" hangingPunct="1">
              <a:lnSpc>
                <a:spcPct val="80000"/>
              </a:lnSpc>
            </a:pPr>
            <a:endParaRPr lang="en-US" sz="1200" smtClean="0"/>
          </a:p>
          <a:p>
            <a:pPr eaLnBrk="1" hangingPunct="1">
              <a:lnSpc>
                <a:spcPct val="80000"/>
              </a:lnSpc>
            </a:pPr>
            <a:r>
              <a:rPr lang="en-US" sz="2200" smtClean="0"/>
              <a:t>The B&amp;C WG will identify and determine the financial impact, feasibility and/or the appropriateness of initiatives/activities that may need to be included in the budget.</a:t>
            </a:r>
          </a:p>
        </p:txBody>
      </p:sp>
      <p:sp>
        <p:nvSpPr>
          <p:cNvPr id="3076" name="Slide Number Placeholder 4"/>
          <p:cNvSpPr>
            <a:spLocks noGrp="1"/>
          </p:cNvSpPr>
          <p:nvPr>
            <p:ph type="sldNum" sz="quarter" idx="12"/>
          </p:nvPr>
        </p:nvSpPr>
        <p:spPr>
          <a:noFill/>
        </p:spPr>
        <p:txBody>
          <a:bodyPr/>
          <a:lstStyle/>
          <a:p>
            <a:fld id="{5F31E973-9D87-4F46-89C1-83904AE62E31}" type="slidenum">
              <a:rPr lang="en-CA" smtClean="0"/>
              <a:pPr/>
              <a:t>2</a:t>
            </a:fld>
            <a:endParaRPr lang="en-CA"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2800" b="1" smtClean="0"/>
              <a:t>Current Activities</a:t>
            </a:r>
          </a:p>
        </p:txBody>
      </p:sp>
      <p:sp>
        <p:nvSpPr>
          <p:cNvPr id="4099" name="Rectangle 3"/>
          <p:cNvSpPr>
            <a:spLocks noGrp="1" noChangeArrowheads="1"/>
          </p:cNvSpPr>
          <p:nvPr>
            <p:ph type="body" idx="1"/>
          </p:nvPr>
        </p:nvSpPr>
        <p:spPr>
          <a:xfrm>
            <a:off x="457200" y="1268413"/>
            <a:ext cx="8229600" cy="4857750"/>
          </a:xfrm>
        </p:spPr>
        <p:txBody>
          <a:bodyPr/>
          <a:lstStyle/>
          <a:p>
            <a:pPr eaLnBrk="1" hangingPunct="1">
              <a:buFontTx/>
              <a:buNone/>
            </a:pPr>
            <a:endParaRPr lang="en-US" sz="1000" smtClean="0"/>
          </a:p>
          <a:p>
            <a:pPr eaLnBrk="1" hangingPunct="1"/>
            <a:endParaRPr lang="en-US" sz="2400" smtClean="0"/>
          </a:p>
          <a:p>
            <a:pPr eaLnBrk="1" hangingPunct="1"/>
            <a:r>
              <a:rPr lang="en-US" sz="2400" smtClean="0"/>
              <a:t>Monthly Billing and Collections Oversight</a:t>
            </a:r>
          </a:p>
          <a:p>
            <a:pPr eaLnBrk="1" hangingPunct="1"/>
            <a:r>
              <a:rPr lang="en-US" sz="2400" smtClean="0"/>
              <a:t>Monthly Evaluation of Deliverables</a:t>
            </a:r>
          </a:p>
          <a:p>
            <a:pPr eaLnBrk="1" hangingPunct="1"/>
            <a:r>
              <a:rPr lang="en-US" sz="2400" smtClean="0"/>
              <a:t>Budget and Contribution Factor 2011/2012</a:t>
            </a:r>
          </a:p>
          <a:p>
            <a:pPr eaLnBrk="1" hangingPunct="1"/>
            <a:r>
              <a:rPr lang="en-US" sz="2400" smtClean="0"/>
              <a:t>Yearly Performance Evaluation</a:t>
            </a:r>
          </a:p>
          <a:p>
            <a:pPr eaLnBrk="1" hangingPunct="1">
              <a:buFontTx/>
              <a:buNone/>
            </a:pPr>
            <a:endParaRPr lang="en-US" sz="2400" smtClean="0"/>
          </a:p>
          <a:p>
            <a:pPr eaLnBrk="1" hangingPunct="1"/>
            <a:endParaRPr lang="en-US" sz="1200" smtClean="0"/>
          </a:p>
          <a:p>
            <a:pPr eaLnBrk="1" hangingPunct="1">
              <a:buFontTx/>
              <a:buNone/>
            </a:pPr>
            <a:endParaRPr lang="en-US" sz="2400" smtClean="0"/>
          </a:p>
          <a:p>
            <a:pPr eaLnBrk="1" hangingPunct="1">
              <a:buFontTx/>
              <a:buNone/>
            </a:pPr>
            <a:endParaRPr lang="en-US" sz="2400" smtClean="0"/>
          </a:p>
          <a:p>
            <a:pPr eaLnBrk="1" hangingPunct="1">
              <a:buFontTx/>
              <a:buNone/>
            </a:pPr>
            <a:endParaRPr lang="en-US" sz="2400" smtClean="0">
              <a:latin typeface="Times New Roman" pitchFamily="18" charset="0"/>
            </a:endParaRPr>
          </a:p>
          <a:p>
            <a:pPr eaLnBrk="1" hangingPunct="1">
              <a:buFontTx/>
              <a:buNone/>
            </a:pPr>
            <a:endParaRPr lang="en-US" smtClean="0"/>
          </a:p>
          <a:p>
            <a:pPr eaLnBrk="1" hangingPunct="1"/>
            <a:endParaRPr lang="en-US" smtClean="0"/>
          </a:p>
        </p:txBody>
      </p:sp>
      <p:sp>
        <p:nvSpPr>
          <p:cNvPr id="4100" name="Slide Number Placeholder 4"/>
          <p:cNvSpPr>
            <a:spLocks noGrp="1"/>
          </p:cNvSpPr>
          <p:nvPr>
            <p:ph type="sldNum" sz="quarter" idx="12"/>
          </p:nvPr>
        </p:nvSpPr>
        <p:spPr>
          <a:noFill/>
        </p:spPr>
        <p:txBody>
          <a:bodyPr/>
          <a:lstStyle/>
          <a:p>
            <a:fld id="{D31FD311-3C23-4D16-BA10-E8911DF505FB}" type="slidenum">
              <a:rPr lang="en-CA" smtClean="0"/>
              <a:pPr/>
              <a:t>3</a:t>
            </a:fld>
            <a:endParaRPr lang="en-CA"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2800" b="1" smtClean="0">
                <a:solidFill>
                  <a:schemeClr val="tx1"/>
                </a:solidFill>
              </a:rPr>
              <a:t>B&amp;C Agent Contract Renewal</a:t>
            </a:r>
            <a:r>
              <a:rPr lang="en-US" sz="6000" smtClean="0">
                <a:solidFill>
                  <a:schemeClr val="tx1"/>
                </a:solidFill>
              </a:rPr>
              <a:t/>
            </a:r>
            <a:br>
              <a:rPr lang="en-US" sz="6000" smtClean="0">
                <a:solidFill>
                  <a:schemeClr val="tx1"/>
                </a:solidFill>
              </a:rPr>
            </a:br>
            <a:endParaRPr lang="en-US" smtClean="0"/>
          </a:p>
        </p:txBody>
      </p:sp>
      <p:sp>
        <p:nvSpPr>
          <p:cNvPr id="5123" name="Content Placeholder 2"/>
          <p:cNvSpPr>
            <a:spLocks noGrp="1"/>
          </p:cNvSpPr>
          <p:nvPr>
            <p:ph idx="1"/>
          </p:nvPr>
        </p:nvSpPr>
        <p:spPr>
          <a:xfrm>
            <a:off x="468313" y="981075"/>
            <a:ext cx="8229600" cy="4525963"/>
          </a:xfrm>
        </p:spPr>
        <p:txBody>
          <a:bodyPr/>
          <a:lstStyle/>
          <a:p>
            <a:r>
              <a:rPr lang="en-US" sz="2000" b="1" smtClean="0"/>
              <a:t>The current B&amp;C Agent contract expired October 1, 2009.  Welch LLP received a 6 month iterim contract extension with the same terms. </a:t>
            </a:r>
          </a:p>
          <a:p>
            <a:pPr>
              <a:buFontTx/>
              <a:buNone/>
            </a:pPr>
            <a:endParaRPr lang="en-US" sz="2000" smtClean="0"/>
          </a:p>
          <a:p>
            <a:r>
              <a:rPr lang="en-US" sz="2000" b="1" smtClean="0"/>
              <a:t>This contract has been extended several times and no further extension is allowable per current contract.</a:t>
            </a:r>
          </a:p>
          <a:p>
            <a:endParaRPr lang="en-US" sz="2000" b="1" smtClean="0"/>
          </a:p>
          <a:p>
            <a:r>
              <a:rPr lang="en-US" sz="2000" b="1" smtClean="0"/>
              <a:t>This is an important function, in order to make sure the budget and factor is set appropriately. This work generally takes place in February.</a:t>
            </a:r>
            <a:endParaRPr lang="en-US" sz="2000" smtClean="0"/>
          </a:p>
          <a:p>
            <a:endParaRPr lang="en-US" smtClean="0"/>
          </a:p>
        </p:txBody>
      </p:sp>
      <p:sp>
        <p:nvSpPr>
          <p:cNvPr id="5124" name="Slide Number Placeholder 3"/>
          <p:cNvSpPr>
            <a:spLocks noGrp="1"/>
          </p:cNvSpPr>
          <p:nvPr>
            <p:ph type="sldNum" sz="quarter" idx="12"/>
          </p:nvPr>
        </p:nvSpPr>
        <p:spPr>
          <a:noFill/>
        </p:spPr>
        <p:txBody>
          <a:bodyPr/>
          <a:lstStyle/>
          <a:p>
            <a:fld id="{02112A5C-769A-4D4D-AEEC-BBADD7509311}" type="slidenum">
              <a:rPr lang="en-CA" smtClean="0"/>
              <a:pPr/>
              <a:t>4</a:t>
            </a:fld>
            <a:endParaRPr lang="en-CA"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2800" b="1" smtClean="0"/>
              <a:t>Budget 2012/2013</a:t>
            </a:r>
          </a:p>
        </p:txBody>
      </p:sp>
      <p:sp>
        <p:nvSpPr>
          <p:cNvPr id="6147" name="Content Placeholder 2"/>
          <p:cNvSpPr>
            <a:spLocks noGrp="1"/>
          </p:cNvSpPr>
          <p:nvPr>
            <p:ph idx="1"/>
          </p:nvPr>
        </p:nvSpPr>
        <p:spPr/>
        <p:txBody>
          <a:bodyPr/>
          <a:lstStyle/>
          <a:p>
            <a:r>
              <a:rPr lang="en-US" sz="2000" smtClean="0"/>
              <a:t>The NANPA contract “extension” expires in January.</a:t>
            </a:r>
          </a:p>
          <a:p>
            <a:r>
              <a:rPr lang="en-US" sz="2000" smtClean="0"/>
              <a:t>The PA contract is due to expire August 14, 2012.</a:t>
            </a:r>
          </a:p>
          <a:p>
            <a:r>
              <a:rPr lang="en-US" sz="2000" smtClean="0"/>
              <a:t>With the B&amp;C Agent, the NANPA, the PA contracts and extension contracts expiring, budgeting for 2012/2013 will be more difficult. The contract amounts may be more or less than in past years.</a:t>
            </a:r>
          </a:p>
        </p:txBody>
      </p:sp>
      <p:sp>
        <p:nvSpPr>
          <p:cNvPr id="6148" name="Slide Number Placeholder 3"/>
          <p:cNvSpPr>
            <a:spLocks noGrp="1"/>
          </p:cNvSpPr>
          <p:nvPr>
            <p:ph type="sldNum" sz="quarter" idx="12"/>
          </p:nvPr>
        </p:nvSpPr>
        <p:spPr>
          <a:noFill/>
        </p:spPr>
        <p:txBody>
          <a:bodyPr/>
          <a:lstStyle/>
          <a:p>
            <a:fld id="{91BC2755-B936-47EF-8437-BBEC6A540F98}" type="slidenum">
              <a:rPr lang="en-CA" smtClean="0"/>
              <a:pPr/>
              <a:t>5</a:t>
            </a:fld>
            <a:endParaRPr lang="en-CA"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z="2800" b="1" smtClean="0">
                <a:solidFill>
                  <a:schemeClr val="tx1"/>
                </a:solidFill>
              </a:rPr>
              <a:t>Meeting Schedule for 2012</a:t>
            </a:r>
            <a:r>
              <a:rPr lang="en-US" smtClean="0">
                <a:solidFill>
                  <a:schemeClr val="tx1"/>
                </a:solidFill>
              </a:rPr>
              <a:t/>
            </a:r>
            <a:br>
              <a:rPr lang="en-US" smtClean="0">
                <a:solidFill>
                  <a:schemeClr val="tx1"/>
                </a:solidFill>
              </a:rPr>
            </a:br>
            <a:endParaRPr lang="en-US" smtClean="0"/>
          </a:p>
        </p:txBody>
      </p:sp>
      <p:sp>
        <p:nvSpPr>
          <p:cNvPr id="7171" name="Content Placeholder 2"/>
          <p:cNvSpPr>
            <a:spLocks noGrp="1"/>
          </p:cNvSpPr>
          <p:nvPr>
            <p:ph idx="1"/>
          </p:nvPr>
        </p:nvSpPr>
        <p:spPr/>
        <p:txBody>
          <a:bodyPr/>
          <a:lstStyle/>
          <a:p>
            <a:pPr>
              <a:buFontTx/>
              <a:buNone/>
            </a:pPr>
            <a:r>
              <a:rPr lang="en-US" sz="1400" b="1" smtClean="0"/>
              <a:t>Tuesday, January  17</a:t>
            </a:r>
            <a:endParaRPr lang="en-US" sz="1400" smtClean="0"/>
          </a:p>
          <a:p>
            <a:pPr>
              <a:buFontTx/>
              <a:buNone/>
            </a:pPr>
            <a:r>
              <a:rPr lang="en-US" sz="1400" b="1" smtClean="0"/>
              <a:t>Tuesday, February  21</a:t>
            </a:r>
            <a:endParaRPr lang="en-US" sz="1400" smtClean="0"/>
          </a:p>
          <a:p>
            <a:pPr>
              <a:buFontTx/>
              <a:buNone/>
            </a:pPr>
            <a:r>
              <a:rPr lang="en-US" sz="1400" b="1" smtClean="0"/>
              <a:t>Tuesday, March  20 </a:t>
            </a:r>
            <a:endParaRPr lang="en-US" sz="1400" smtClean="0"/>
          </a:p>
          <a:p>
            <a:pPr>
              <a:buFontTx/>
              <a:buNone/>
            </a:pPr>
            <a:r>
              <a:rPr lang="en-US" sz="1400" b="1" smtClean="0"/>
              <a:t>Tuesday,  April  17 </a:t>
            </a:r>
            <a:endParaRPr lang="en-US" sz="1400" smtClean="0"/>
          </a:p>
          <a:p>
            <a:pPr>
              <a:buFontTx/>
              <a:buNone/>
            </a:pPr>
            <a:r>
              <a:rPr lang="en-US" sz="1400" b="1" smtClean="0"/>
              <a:t>Tuesday,  May  15</a:t>
            </a:r>
            <a:endParaRPr lang="en-US" sz="1400" smtClean="0"/>
          </a:p>
          <a:p>
            <a:pPr>
              <a:buFontTx/>
              <a:buNone/>
            </a:pPr>
            <a:r>
              <a:rPr lang="en-US" sz="1400" b="1" smtClean="0"/>
              <a:t>Tuesday, June  19 </a:t>
            </a:r>
            <a:endParaRPr lang="en-US" sz="1400" smtClean="0"/>
          </a:p>
          <a:p>
            <a:pPr>
              <a:buFontTx/>
              <a:buNone/>
            </a:pPr>
            <a:r>
              <a:rPr lang="en-US" sz="1400" b="1" smtClean="0"/>
              <a:t>Tuesday, July  17</a:t>
            </a:r>
            <a:endParaRPr lang="en-US" sz="1400" smtClean="0"/>
          </a:p>
          <a:p>
            <a:pPr>
              <a:buFontTx/>
              <a:buNone/>
            </a:pPr>
            <a:r>
              <a:rPr lang="en-US" sz="1400" b="1" smtClean="0"/>
              <a:t>Tuesday, September  18</a:t>
            </a:r>
            <a:endParaRPr lang="en-US" sz="1400" smtClean="0"/>
          </a:p>
          <a:p>
            <a:pPr>
              <a:buFontTx/>
              <a:buNone/>
            </a:pPr>
            <a:r>
              <a:rPr lang="en-US" sz="1400" b="1" smtClean="0"/>
              <a:t>Tuesday,  October  23</a:t>
            </a:r>
            <a:endParaRPr lang="en-US" sz="1400" smtClean="0"/>
          </a:p>
          <a:p>
            <a:pPr>
              <a:buFontTx/>
              <a:buNone/>
            </a:pPr>
            <a:r>
              <a:rPr lang="en-US" sz="1400" b="1" smtClean="0"/>
              <a:t>Tuesday,  </a:t>
            </a:r>
            <a:r>
              <a:rPr lang="en-US" sz="1400" b="1" i="1" smtClean="0"/>
              <a:t>November 20</a:t>
            </a:r>
            <a:endParaRPr lang="en-US" sz="1400" smtClean="0"/>
          </a:p>
          <a:p>
            <a:pPr>
              <a:buFontTx/>
              <a:buNone/>
            </a:pPr>
            <a:r>
              <a:rPr lang="en-US" sz="1400" b="1" smtClean="0"/>
              <a:t>Monday,  December  18</a:t>
            </a:r>
            <a:endParaRPr lang="en-US" sz="1400" smtClean="0"/>
          </a:p>
          <a:p>
            <a:endParaRPr lang="en-US" sz="1200" smtClean="0"/>
          </a:p>
        </p:txBody>
      </p:sp>
      <p:sp>
        <p:nvSpPr>
          <p:cNvPr id="7172" name="Slide Number Placeholder 3"/>
          <p:cNvSpPr>
            <a:spLocks noGrp="1"/>
          </p:cNvSpPr>
          <p:nvPr>
            <p:ph type="sldNum" sz="quarter" idx="12"/>
          </p:nvPr>
        </p:nvSpPr>
        <p:spPr>
          <a:noFill/>
        </p:spPr>
        <p:txBody>
          <a:bodyPr/>
          <a:lstStyle/>
          <a:p>
            <a:fld id="{8489DB38-EF3B-4FBB-AE6F-0BE2AD3A194A}" type="slidenum">
              <a:rPr lang="en-CA" smtClean="0"/>
              <a:pPr/>
              <a:t>6</a:t>
            </a:fld>
            <a:endParaRPr lang="en-CA"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2800" b="1" smtClean="0"/>
              <a:t>History of</a:t>
            </a:r>
            <a:br>
              <a:rPr lang="en-US" sz="2800" b="1" smtClean="0"/>
            </a:br>
            <a:r>
              <a:rPr lang="en-US" sz="2800" b="1" smtClean="0"/>
              <a:t>NANP Fund Size and Contribution Factor</a:t>
            </a:r>
            <a:r>
              <a:rPr lang="en-US" sz="3200" smtClean="0"/>
              <a:t/>
            </a:r>
            <a:br>
              <a:rPr lang="en-US" sz="3200" smtClean="0"/>
            </a:br>
            <a:endParaRPr lang="en-US" sz="3200" smtClean="0"/>
          </a:p>
        </p:txBody>
      </p:sp>
      <p:sp>
        <p:nvSpPr>
          <p:cNvPr id="8195" name="Rectangle 527"/>
          <p:cNvSpPr>
            <a:spLocks noChangeArrowheads="1"/>
          </p:cNvSpPr>
          <p:nvPr/>
        </p:nvSpPr>
        <p:spPr bwMode="auto">
          <a:xfrm>
            <a:off x="-61913" y="798513"/>
            <a:ext cx="9144001" cy="0"/>
          </a:xfrm>
          <a:prstGeom prst="rect">
            <a:avLst/>
          </a:prstGeom>
          <a:noFill/>
          <a:ln w="9525">
            <a:noFill/>
            <a:miter lim="800000"/>
            <a:headEnd/>
            <a:tailEnd/>
          </a:ln>
        </p:spPr>
        <p:txBody>
          <a:bodyPr wrap="none" anchor="ctr">
            <a:spAutoFit/>
          </a:bodyPr>
          <a:lstStyle/>
          <a:p>
            <a:endParaRPr lang="en-US"/>
          </a:p>
        </p:txBody>
      </p:sp>
      <p:graphicFrame>
        <p:nvGraphicFramePr>
          <p:cNvPr id="44047" name="Group 1039"/>
          <p:cNvGraphicFramePr>
            <a:graphicFrameLocks noGrp="1"/>
          </p:cNvGraphicFramePr>
          <p:nvPr>
            <p:ph idx="1"/>
          </p:nvPr>
        </p:nvGraphicFramePr>
        <p:xfrm>
          <a:off x="395288" y="5300663"/>
          <a:ext cx="6851650" cy="975360"/>
        </p:xfrm>
        <a:graphic>
          <a:graphicData uri="http://schemas.openxmlformats.org/drawingml/2006/table">
            <a:tbl>
              <a:tblPr/>
              <a:tblGrid>
                <a:gridCol w="4441825"/>
                <a:gridCol w="2409825"/>
              </a:tblGrid>
              <a:tr h="369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charset="0"/>
                          <a:ea typeface="Times New Roman" pitchFamily="18" charset="0"/>
                          <a:cs typeface="Arial" charset="0"/>
                        </a:rPr>
                        <a:t>** includes contingency allowance</a:t>
                      </a:r>
                      <a:endParaRPr kumimoji="0" lang="en-US"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17303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charset="0"/>
                          <a:ea typeface="Times New Roman" pitchFamily="18" charset="0"/>
                          <a:cs typeface="Arial" charset="0"/>
                        </a:rPr>
                        <a:t># Final Factor reflects "Revised" factor if different from Original</a:t>
                      </a:r>
                      <a:endParaRPr kumimoji="0" lang="en-US"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17303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charset="0"/>
                          <a:ea typeface="Times New Roman" pitchFamily="18" charset="0"/>
                          <a:cs typeface="Arial" charset="0"/>
                        </a:rPr>
                        <a:t>Source: Factors and amounts compiled by Welch LLP</a:t>
                      </a:r>
                    </a:p>
                  </a:txBody>
                  <a:tcPr anchor="b" horzOverflow="overflow">
                    <a:lnL cap="flat">
                      <a:noFill/>
                    </a:lnL>
                    <a:lnR cap="flat">
                      <a:noFill/>
                    </a:lnR>
                    <a:lnT>
                      <a:noFill/>
                    </a:lnT>
                    <a:lnB cap="flat">
                      <a:noFill/>
                    </a:lnB>
                    <a:lnTlToBr>
                      <a:noFill/>
                    </a:lnTlToBr>
                    <a:lnBlToTr>
                      <a:noFill/>
                    </a:lnBlToTr>
                    <a:noFill/>
                  </a:tcPr>
                </a:tc>
                <a:tc hMerge="1">
                  <a:txBody>
                    <a:bodyPr/>
                    <a:lstStyle/>
                    <a:p>
                      <a:endParaRPr lang="en-US"/>
                    </a:p>
                  </a:txBody>
                  <a:tcPr/>
                </a:tc>
              </a:tr>
            </a:tbl>
          </a:graphicData>
        </a:graphic>
      </p:graphicFrame>
      <p:graphicFrame>
        <p:nvGraphicFramePr>
          <p:cNvPr id="8" name="Table 7"/>
          <p:cNvGraphicFramePr>
            <a:graphicFrameLocks noGrp="1"/>
          </p:cNvGraphicFramePr>
          <p:nvPr/>
        </p:nvGraphicFramePr>
        <p:xfrm>
          <a:off x="684213" y="1557338"/>
          <a:ext cx="7992889" cy="3888431"/>
        </p:xfrm>
        <a:graphic>
          <a:graphicData uri="http://schemas.openxmlformats.org/drawingml/2006/table">
            <a:tbl>
              <a:tblPr/>
              <a:tblGrid>
                <a:gridCol w="1204888"/>
                <a:gridCol w="553408"/>
                <a:gridCol w="553408"/>
                <a:gridCol w="553408"/>
                <a:gridCol w="504372"/>
                <a:gridCol w="504372"/>
                <a:gridCol w="635134"/>
                <a:gridCol w="635134"/>
                <a:gridCol w="635134"/>
                <a:gridCol w="635134"/>
                <a:gridCol w="504372"/>
                <a:gridCol w="504372"/>
                <a:gridCol w="569753"/>
              </a:tblGrid>
              <a:tr h="1111168">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March 2000</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2001</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(revised)</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2001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2002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2003</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2004</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(revised)</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2004</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2005</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2005</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2006</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2006</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2007</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2007</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2008</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2008</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2009</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July 2009</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2010</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July 2010</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2011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1" i="0" u="none" strike="noStrike" dirty="0">
                          <a:latin typeface="Arial" pitchFamily="34" charset="0"/>
                          <a:cs typeface="Arial" pitchFamily="34" charset="0"/>
                        </a:rPr>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July 2011</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to</a:t>
                      </a:r>
                      <a:br>
                        <a:rPr lang="en-US" sz="600" b="1" i="0" u="none" strike="noStrike" dirty="0">
                          <a:latin typeface="Arial" pitchFamily="34" charset="0"/>
                          <a:cs typeface="Arial" pitchFamily="34" charset="0"/>
                        </a:rPr>
                      </a:br>
                      <a:r>
                        <a:rPr lang="en-US" sz="600" b="1" i="0" u="none" strike="noStrike" dirty="0">
                          <a:latin typeface="Arial" pitchFamily="34" charset="0"/>
                          <a:cs typeface="Arial" pitchFamily="34" charset="0"/>
                        </a:rPr>
                        <a:t>June 2012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32509">
                <a:tc>
                  <a:txBody>
                    <a:bodyPr/>
                    <a:lstStyle/>
                    <a:p>
                      <a:pPr algn="l" fontAlgn="b"/>
                      <a:r>
                        <a:rPr lang="en-US" sz="600" b="1" i="0" u="none" strike="noStrike" dirty="0">
                          <a:latin typeface="Arial" pitchFamily="34" charset="0"/>
                          <a:cs typeface="Arial" pitchFamily="34" charset="0"/>
                        </a:rPr>
                        <a:t>Contribution Factor</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Final/Revised #</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600" b="0" i="0" u="none" strike="noStrike" dirty="0">
                          <a:latin typeface="Arial" pitchFamily="34" charset="0"/>
                          <a:cs typeface="Arial" pitchFamily="34" charset="0"/>
                        </a:rPr>
                        <a:t>0.000043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0.000043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0.000043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0.0000052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0.0000193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0.0000165</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0.0000107</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0.0000181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Original</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600" b="0" i="0" u="none" strike="noStrike" dirty="0">
                          <a:latin typeface="Arial" pitchFamily="34" charset="0"/>
                          <a:cs typeface="Arial" pitchFamily="34" charset="0"/>
                        </a:rPr>
                        <a:t>0.0000577</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0.000043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0.000043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0.000036</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0.0000052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0.0000193</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0.0000165</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0.0000107</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0.0000181</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latin typeface="Arial" pitchFamily="34" charset="0"/>
                          <a:cs typeface="Arial" pitchFamily="34" charset="0"/>
                        </a:rPr>
                        <a:t>0.000022</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1" i="0" u="none" strike="noStrike" dirty="0">
                          <a:latin typeface="Arial" pitchFamily="34" charset="0"/>
                          <a:cs typeface="Arial" pitchFamily="34" charset="0"/>
                        </a:rPr>
                        <a:t> Per Budget</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2173">
                <a:tc>
                  <a:txBody>
                    <a:bodyPr/>
                    <a:lstStyle/>
                    <a:p>
                      <a:pPr algn="l" fontAlgn="b"/>
                      <a:r>
                        <a:rPr lang="en-US" sz="600" b="0" i="0" u="none" strike="noStrike" dirty="0">
                          <a:latin typeface="Arial" pitchFamily="34" charset="0"/>
                          <a:cs typeface="Arial" pitchFamily="34" charset="0"/>
                        </a:rPr>
                        <a:t>Total budgeted expenditures **</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12,630,500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14,783,140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13,737,340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9,821,530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7,026,013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6,903,158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6,922,608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6,605,140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5,508,944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5,348,089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5,497,882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5,857,267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International contribution</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211,563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166,620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173,694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114,205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80,468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84,050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83,238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84,821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82,384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85,415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96,439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94,944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US contributions</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b"/>
                      <a:r>
                        <a:rPr lang="en-US" sz="600" b="0" i="0" u="none" strike="noStrike" dirty="0">
                          <a:latin typeface="Arial" pitchFamily="34" charset="0"/>
                          <a:cs typeface="Arial" pitchFamily="34" charset="0"/>
                        </a:rPr>
                        <a:t> 12,418,937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9,780,878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10,313,646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4,902,967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4,920,418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1,127,108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4,876,926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4,530,185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2,487,497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4,034,718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4,620,882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Surplus used</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0" i="0" u="none" strike="noStrike" dirty="0">
                          <a:latin typeface="Arial" pitchFamily="34" charset="0"/>
                          <a:cs typeface="Arial" pitchFamily="34" charset="0"/>
                        </a:rPr>
                        <a:t> NA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4,835,643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3,250,000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4,804,358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2,025,127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5,692,000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1,966,444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1,990,084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1,531,477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2,775,177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1,366,725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1,141,441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Surplus kept</a:t>
                      </a:r>
                    </a:p>
                  </a:txBody>
                  <a:tcPr marL="64168"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600" b="0" i="0" u="none" strike="noStrike" dirty="0">
                          <a:latin typeface="Arial" pitchFamily="34" charset="0"/>
                          <a:cs typeface="Arial" pitchFamily="34" charset="0"/>
                        </a:rPr>
                        <a:t> NA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0" i="0" u="none" strike="noStrike" dirty="0">
                          <a:latin typeface="Arial" pitchFamily="34" charset="0"/>
                          <a:cs typeface="Arial" pitchFamily="34" charset="0"/>
                        </a:rPr>
                        <a:t> NA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4,434,187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4,000,000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4,248,064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1,198,963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9">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dirty="0">
                          <a:latin typeface="Arial" pitchFamily="34" charset="0"/>
                          <a:cs typeface="Arial" pitchFamily="34" charset="0"/>
                        </a:rPr>
                        <a:t> </a:t>
                      </a:r>
                    </a:p>
                  </a:txBody>
                  <a:tcPr marL="5347" marR="5347" marT="5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8385" name="Slide Number Placeholder 6"/>
          <p:cNvSpPr>
            <a:spLocks noGrp="1"/>
          </p:cNvSpPr>
          <p:nvPr>
            <p:ph type="sldNum" sz="quarter" idx="12"/>
          </p:nvPr>
        </p:nvSpPr>
        <p:spPr>
          <a:noFill/>
        </p:spPr>
        <p:txBody>
          <a:bodyPr/>
          <a:lstStyle/>
          <a:p>
            <a:fld id="{5D139949-EA98-4392-8D05-7067F367C9B2}" type="slidenum">
              <a:rPr lang="en-CA" smtClean="0"/>
              <a:pPr/>
              <a:t>7</a:t>
            </a:fld>
            <a:endParaRPr lang="en-CA"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b="1" smtClean="0"/>
              <a:t>July 2011-June 2012</a:t>
            </a:r>
            <a:br>
              <a:rPr lang="en-US" b="1" smtClean="0"/>
            </a:br>
            <a:r>
              <a:rPr lang="en-US" b="1" smtClean="0"/>
              <a:t>Budget</a:t>
            </a:r>
            <a:endParaRPr lang="en-US" smtClean="0"/>
          </a:p>
        </p:txBody>
      </p:sp>
      <p:sp>
        <p:nvSpPr>
          <p:cNvPr id="9219" name="Content Placeholder 2"/>
          <p:cNvSpPr>
            <a:spLocks noGrp="1"/>
          </p:cNvSpPr>
          <p:nvPr>
            <p:ph idx="1"/>
          </p:nvPr>
        </p:nvSpPr>
        <p:spPr>
          <a:xfrm>
            <a:off x="457200" y="2060575"/>
            <a:ext cx="8229600" cy="4065588"/>
          </a:xfrm>
        </p:spPr>
        <p:txBody>
          <a:bodyPr/>
          <a:lstStyle/>
          <a:p>
            <a:pPr>
              <a:lnSpc>
                <a:spcPct val="80000"/>
              </a:lnSpc>
            </a:pPr>
            <a:r>
              <a:rPr lang="en-US" sz="2400" smtClean="0"/>
              <a:t>Total projected cost for the NANP Fund is $5,857,267 (including $750,000 contingency fund).</a:t>
            </a:r>
          </a:p>
          <a:p>
            <a:pPr>
              <a:lnSpc>
                <a:spcPct val="80000"/>
              </a:lnSpc>
            </a:pPr>
            <a:endParaRPr lang="en-US" sz="2400" smtClean="0"/>
          </a:p>
          <a:p>
            <a:pPr>
              <a:lnSpc>
                <a:spcPct val="80000"/>
              </a:lnSpc>
            </a:pPr>
            <a:r>
              <a:rPr lang="en-US" sz="2400" smtClean="0"/>
              <a:t>The US carriers are required to contribute $5,762,323 to the fund.</a:t>
            </a:r>
          </a:p>
          <a:p>
            <a:pPr>
              <a:lnSpc>
                <a:spcPct val="80000"/>
              </a:lnSpc>
            </a:pPr>
            <a:endParaRPr lang="en-US" sz="2400" smtClean="0"/>
          </a:p>
          <a:p>
            <a:pPr>
              <a:lnSpc>
                <a:spcPct val="80000"/>
              </a:lnSpc>
            </a:pPr>
            <a:r>
              <a:rPr lang="en-US" sz="2400" smtClean="0"/>
              <a:t>The International Participants (Canada and Caribbean countries) contribute the remaining $94,944.</a:t>
            </a:r>
          </a:p>
          <a:p>
            <a:endParaRPr lang="en-US" smtClean="0"/>
          </a:p>
        </p:txBody>
      </p:sp>
      <p:sp>
        <p:nvSpPr>
          <p:cNvPr id="9220" name="Slide Number Placeholder 4"/>
          <p:cNvSpPr>
            <a:spLocks noGrp="1"/>
          </p:cNvSpPr>
          <p:nvPr>
            <p:ph type="sldNum" sz="quarter" idx="12"/>
          </p:nvPr>
        </p:nvSpPr>
        <p:spPr>
          <a:noFill/>
        </p:spPr>
        <p:txBody>
          <a:bodyPr/>
          <a:lstStyle/>
          <a:p>
            <a:fld id="{ABBAC990-5E35-4E1F-8175-F6E2F1455362}" type="slidenum">
              <a:rPr lang="en-CA" smtClean="0"/>
              <a:pPr/>
              <a:t>8</a:t>
            </a:fld>
            <a:endParaRPr lang="en-CA"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Contribution Factor 2011</a:t>
            </a:r>
          </a:p>
        </p:txBody>
      </p:sp>
      <p:sp>
        <p:nvSpPr>
          <p:cNvPr id="10243" name="Content Placeholder 2"/>
          <p:cNvSpPr>
            <a:spLocks noGrp="1"/>
          </p:cNvSpPr>
          <p:nvPr>
            <p:ph idx="1"/>
          </p:nvPr>
        </p:nvSpPr>
        <p:spPr>
          <a:xfrm>
            <a:off x="468313" y="1268413"/>
            <a:ext cx="8229600" cy="4525962"/>
          </a:xfrm>
        </p:spPr>
        <p:txBody>
          <a:bodyPr/>
          <a:lstStyle/>
          <a:p>
            <a:pPr>
              <a:lnSpc>
                <a:spcPct val="80000"/>
              </a:lnSpc>
            </a:pPr>
            <a:endParaRPr lang="en-US" sz="2000" b="1" smtClean="0"/>
          </a:p>
          <a:p>
            <a:pPr>
              <a:lnSpc>
                <a:spcPct val="80000"/>
              </a:lnSpc>
            </a:pPr>
            <a:r>
              <a:rPr lang="en-US" sz="2000" smtClean="0"/>
              <a:t>The NANC approved the contribution factor of 0.0000220 for 2011/2012 budget during the March 2011 meeting. </a:t>
            </a:r>
          </a:p>
          <a:p>
            <a:pPr>
              <a:lnSpc>
                <a:spcPct val="80000"/>
              </a:lnSpc>
            </a:pPr>
            <a:r>
              <a:rPr lang="en-US" sz="2000" smtClean="0"/>
              <a:t>The entire anticipated fund surplus will be used. (As of June 30, 2011 the fund surplus is expected to be approximately $1,141,441.)  </a:t>
            </a:r>
          </a:p>
          <a:p>
            <a:pPr>
              <a:lnSpc>
                <a:spcPct val="80000"/>
              </a:lnSpc>
            </a:pPr>
            <a:r>
              <a:rPr lang="en-US" sz="2000" smtClean="0"/>
              <a:t>The US carriers will be required to fund $4,620,882 with a funding contribution factor of 0.0000220.  </a:t>
            </a:r>
          </a:p>
          <a:p>
            <a:pPr>
              <a:lnSpc>
                <a:spcPct val="80000"/>
              </a:lnSpc>
            </a:pPr>
            <a:r>
              <a:rPr lang="en-US" sz="2000" smtClean="0"/>
              <a:t>This will leave $750,000 in the surplus account which represents the contingency provision. </a:t>
            </a:r>
            <a:r>
              <a:rPr lang="en-US" sz="2000" smtClean="0">
                <a:solidFill>
                  <a:srgbClr val="FF0000"/>
                </a:solidFill>
              </a:rPr>
              <a:t> </a:t>
            </a:r>
          </a:p>
          <a:p>
            <a:pPr>
              <a:lnSpc>
                <a:spcPct val="80000"/>
              </a:lnSpc>
            </a:pPr>
            <a:endParaRPr lang="en-US" sz="2000" smtClean="0"/>
          </a:p>
          <a:p>
            <a:pPr>
              <a:buFontTx/>
              <a:buNone/>
            </a:pPr>
            <a:endParaRPr lang="en-US" smtClean="0"/>
          </a:p>
        </p:txBody>
      </p:sp>
      <p:sp>
        <p:nvSpPr>
          <p:cNvPr id="10244" name="Slide Number Placeholder 4"/>
          <p:cNvSpPr>
            <a:spLocks noGrp="1"/>
          </p:cNvSpPr>
          <p:nvPr>
            <p:ph type="sldNum" sz="quarter" idx="12"/>
          </p:nvPr>
        </p:nvSpPr>
        <p:spPr>
          <a:noFill/>
        </p:spPr>
        <p:txBody>
          <a:bodyPr/>
          <a:lstStyle/>
          <a:p>
            <a:fld id="{4612E202-4AE6-4B2C-92A2-A416701C4EE7}" type="slidenum">
              <a:rPr lang="en-CA" smtClean="0"/>
              <a:pPr/>
              <a:t>9</a:t>
            </a:fld>
            <a:endParaRPr lang="en-CA"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3692</TotalTime>
  <Words>714</Words>
  <Application>Microsoft Office PowerPoint</Application>
  <PresentationFormat>On-screen Show (4:3)</PresentationFormat>
  <Paragraphs>256</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Times New Roman</vt:lpstr>
      <vt:lpstr>Default Design</vt:lpstr>
      <vt:lpstr>North American Numbering Council (NANC)  Billing &amp; Collection  Working Group  (B&amp;C WG)</vt:lpstr>
      <vt:lpstr>Mission Statement / Area of Responsibility</vt:lpstr>
      <vt:lpstr>Current Activities</vt:lpstr>
      <vt:lpstr>B&amp;C Agent Contract Renewal </vt:lpstr>
      <vt:lpstr>Budget 2012/2013</vt:lpstr>
      <vt:lpstr>Meeting Schedule for 2012 </vt:lpstr>
      <vt:lpstr>History of NANP Fund Size and Contribution Factor </vt:lpstr>
      <vt:lpstr>July 2011-June 2012 Budget</vt:lpstr>
      <vt:lpstr>Contribution Factor 2011</vt:lpstr>
      <vt:lpstr>B&amp;C WG Membership</vt:lpstr>
      <vt:lpstr>Future Meetings/Contact Information</vt:lpstr>
    </vt:vector>
  </TitlesOfParts>
  <Company>Verizon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American Numbering Council Billing &amp; Collection Working Group</dc:title>
  <dc:creator>James Castagna</dc:creator>
  <cp:lastModifiedBy> </cp:lastModifiedBy>
  <cp:revision>168</cp:revision>
  <dcterms:created xsi:type="dcterms:W3CDTF">2005-03-11T21:14:28Z</dcterms:created>
  <dcterms:modified xsi:type="dcterms:W3CDTF">2011-12-12T18:03:28Z</dcterms:modified>
</cp:coreProperties>
</file>