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0"/>
  </p:notesMasterIdLst>
  <p:handoutMasterIdLst>
    <p:handoutMasterId r:id="rId11"/>
  </p:handoutMasterIdLst>
  <p:sldIdLst>
    <p:sldId id="286" r:id="rId2"/>
    <p:sldId id="287" r:id="rId3"/>
    <p:sldId id="302" r:id="rId4"/>
    <p:sldId id="303" r:id="rId5"/>
    <p:sldId id="301" r:id="rId6"/>
    <p:sldId id="304" r:id="rId7"/>
    <p:sldId id="290" r:id="rId8"/>
    <p:sldId id="292" r:id="rId9"/>
  </p:sldIdLst>
  <p:sldSz cx="9144000" cy="6858000" type="screen4x3"/>
  <p:notesSz cx="6858000" cy="9296400"/>
  <p:defaultTextStyle>
    <a:defPPr>
      <a:defRPr lang="en-US"/>
    </a:defPPr>
    <a:lvl1pPr algn="l" rtl="0" fontAlgn="base">
      <a:spcBef>
        <a:spcPct val="0"/>
      </a:spcBef>
      <a:spcAft>
        <a:spcPct val="0"/>
      </a:spcAft>
      <a:defRPr sz="1400" kern="1200">
        <a:solidFill>
          <a:schemeClr val="tx1"/>
        </a:solidFill>
        <a:latin typeface="Arial" charset="0"/>
        <a:ea typeface="+mn-ea"/>
        <a:cs typeface="+mn-cs"/>
      </a:defRPr>
    </a:lvl1pPr>
    <a:lvl2pPr marL="457200" algn="l" rtl="0" fontAlgn="base">
      <a:spcBef>
        <a:spcPct val="0"/>
      </a:spcBef>
      <a:spcAft>
        <a:spcPct val="0"/>
      </a:spcAft>
      <a:defRPr sz="1400" kern="1200">
        <a:solidFill>
          <a:schemeClr val="tx1"/>
        </a:solidFill>
        <a:latin typeface="Arial" charset="0"/>
        <a:ea typeface="+mn-ea"/>
        <a:cs typeface="+mn-cs"/>
      </a:defRPr>
    </a:lvl2pPr>
    <a:lvl3pPr marL="914400" algn="l" rtl="0" fontAlgn="base">
      <a:spcBef>
        <a:spcPct val="0"/>
      </a:spcBef>
      <a:spcAft>
        <a:spcPct val="0"/>
      </a:spcAft>
      <a:defRPr sz="1400" kern="1200">
        <a:solidFill>
          <a:schemeClr val="tx1"/>
        </a:solidFill>
        <a:latin typeface="Arial" charset="0"/>
        <a:ea typeface="+mn-ea"/>
        <a:cs typeface="+mn-cs"/>
      </a:defRPr>
    </a:lvl3pPr>
    <a:lvl4pPr marL="1371600" algn="l" rtl="0" fontAlgn="base">
      <a:spcBef>
        <a:spcPct val="0"/>
      </a:spcBef>
      <a:spcAft>
        <a:spcPct val="0"/>
      </a:spcAft>
      <a:defRPr sz="1400" kern="1200">
        <a:solidFill>
          <a:schemeClr val="tx1"/>
        </a:solidFill>
        <a:latin typeface="Arial" charset="0"/>
        <a:ea typeface="+mn-ea"/>
        <a:cs typeface="+mn-cs"/>
      </a:defRPr>
    </a:lvl4pPr>
    <a:lvl5pPr marL="1828800" algn="l" rtl="0" fontAlgn="base">
      <a:spcBef>
        <a:spcPct val="0"/>
      </a:spcBef>
      <a:spcAft>
        <a:spcPct val="0"/>
      </a:spcAft>
      <a:defRPr sz="1400" kern="1200">
        <a:solidFill>
          <a:schemeClr val="tx1"/>
        </a:solidFill>
        <a:latin typeface="Arial" charset="0"/>
        <a:ea typeface="+mn-ea"/>
        <a:cs typeface="+mn-cs"/>
      </a:defRPr>
    </a:lvl5pPr>
    <a:lvl6pPr marL="2286000" algn="l" defTabSz="914400" rtl="0" eaLnBrk="1" latinLnBrk="0" hangingPunct="1">
      <a:defRPr sz="1400" kern="1200">
        <a:solidFill>
          <a:schemeClr val="tx1"/>
        </a:solidFill>
        <a:latin typeface="Arial" charset="0"/>
        <a:ea typeface="+mn-ea"/>
        <a:cs typeface="+mn-cs"/>
      </a:defRPr>
    </a:lvl6pPr>
    <a:lvl7pPr marL="2743200" algn="l" defTabSz="914400" rtl="0" eaLnBrk="1" latinLnBrk="0" hangingPunct="1">
      <a:defRPr sz="1400" kern="1200">
        <a:solidFill>
          <a:schemeClr val="tx1"/>
        </a:solidFill>
        <a:latin typeface="Arial" charset="0"/>
        <a:ea typeface="+mn-ea"/>
        <a:cs typeface="+mn-cs"/>
      </a:defRPr>
    </a:lvl7pPr>
    <a:lvl8pPr marL="3200400" algn="l" defTabSz="914400" rtl="0" eaLnBrk="1" latinLnBrk="0" hangingPunct="1">
      <a:defRPr sz="1400" kern="1200">
        <a:solidFill>
          <a:schemeClr val="tx1"/>
        </a:solidFill>
        <a:latin typeface="Arial" charset="0"/>
        <a:ea typeface="+mn-ea"/>
        <a:cs typeface="+mn-cs"/>
      </a:defRPr>
    </a:lvl8pPr>
    <a:lvl9pPr marL="3657600" algn="l" defTabSz="914400" rtl="0" eaLnBrk="1" latinLnBrk="0" hangingPunct="1">
      <a:defRPr sz="1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0F1D80"/>
    <a:srgbClr val="003366"/>
    <a:srgbClr val="293896"/>
    <a:srgbClr val="000066"/>
    <a:srgbClr val="17217B"/>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9419" autoAdjust="0"/>
    <p:restoredTop sz="84349" autoAdjust="0"/>
  </p:normalViewPr>
  <p:slideViewPr>
    <p:cSldViewPr>
      <p:cViewPr>
        <p:scale>
          <a:sx n="100" d="100"/>
          <a:sy n="100" d="100"/>
        </p:scale>
        <p:origin x="-894" y="-15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59" d="100"/>
          <a:sy n="59" d="100"/>
        </p:scale>
        <p:origin x="-2556" y="-96"/>
      </p:cViewPr>
      <p:guideLst>
        <p:guide orient="horz" pos="2928"/>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Calibri" pitchFamily="34" charset="0"/>
              </a:defRPr>
            </a:lvl1pPr>
          </a:lstStyle>
          <a:p>
            <a:pPr>
              <a:defRPr/>
            </a:pPr>
            <a:endParaRPr lang="en-US"/>
          </a:p>
        </p:txBody>
      </p:sp>
      <p:sp>
        <p:nvSpPr>
          <p:cNvPr id="8195" name="Rectangle 3"/>
          <p:cNvSpPr>
            <a:spLocks noGrp="1" noChangeArrowheads="1"/>
          </p:cNvSpPr>
          <p:nvPr>
            <p:ph type="dt" sz="quarter"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pPr>
              <a:defRPr/>
            </a:pPr>
            <a:endParaRPr lang="en-US"/>
          </a:p>
        </p:txBody>
      </p:sp>
      <p:sp>
        <p:nvSpPr>
          <p:cNvPr id="8196" name="Rectangle 4"/>
          <p:cNvSpPr>
            <a:spLocks noGrp="1" noChangeArrowheads="1"/>
          </p:cNvSpPr>
          <p:nvPr>
            <p:ph type="ftr" sz="quarter" idx="2"/>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Calibri" pitchFamily="34" charset="0"/>
              </a:defRPr>
            </a:lvl1pPr>
          </a:lstStyle>
          <a:p>
            <a:pPr>
              <a:defRPr/>
            </a:pPr>
            <a:endParaRPr lang="en-US"/>
          </a:p>
        </p:txBody>
      </p:sp>
      <p:sp>
        <p:nvSpPr>
          <p:cNvPr id="8197" name="Rectangle 5"/>
          <p:cNvSpPr>
            <a:spLocks noGrp="1" noChangeArrowheads="1"/>
          </p:cNvSpPr>
          <p:nvPr>
            <p:ph type="sldNum" sz="quarter" idx="3"/>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pPr>
              <a:defRPr/>
            </a:pPr>
            <a:fld id="{626BC4CC-D494-4A91-A632-EB1A3C325546}"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US"/>
          </a:p>
        </p:txBody>
      </p:sp>
      <p:sp>
        <p:nvSpPr>
          <p:cNvPr id="12291" name="Rectangle 3"/>
          <p:cNvSpPr>
            <a:spLocks noGrp="1" noChangeArrowheads="1"/>
          </p:cNvSpPr>
          <p:nvPr>
            <p:ph type="dt"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1268"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p:spPr>
      </p:sp>
      <p:sp>
        <p:nvSpPr>
          <p:cNvPr id="12293" name="Rectangle 5"/>
          <p:cNvSpPr>
            <a:spLocks noGrp="1" noChangeArrowheads="1"/>
          </p:cNvSpPr>
          <p:nvPr>
            <p:ph type="body" sz="quarter" idx="3"/>
          </p:nvPr>
        </p:nvSpPr>
        <p:spPr bwMode="auto">
          <a:xfrm>
            <a:off x="685800" y="4416425"/>
            <a:ext cx="548640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2294" name="Rectangle 6"/>
          <p:cNvSpPr>
            <a:spLocks noGrp="1" noChangeArrowheads="1"/>
          </p:cNvSpPr>
          <p:nvPr>
            <p:ph type="ftr" sz="quarter" idx="4"/>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US"/>
          </a:p>
        </p:txBody>
      </p:sp>
      <p:sp>
        <p:nvSpPr>
          <p:cNvPr id="12295" name="Rectangle 7"/>
          <p:cNvSpPr>
            <a:spLocks noGrp="1" noChangeArrowheads="1"/>
          </p:cNvSpPr>
          <p:nvPr>
            <p:ph type="sldNum" sz="quarter" idx="5"/>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E73621B-EA34-4298-BE8E-C7351E3B9237}"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vmlDrawing" Target="../drawings/vmlDrawing2.v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aphicFrame>
        <p:nvGraphicFramePr>
          <p:cNvPr id="4" name="Object 8"/>
          <p:cNvGraphicFramePr>
            <a:graphicFrameLocks noChangeAspect="1"/>
          </p:cNvGraphicFramePr>
          <p:nvPr/>
        </p:nvGraphicFramePr>
        <p:xfrm>
          <a:off x="0" y="0"/>
          <a:ext cx="9144000" cy="6858000"/>
        </p:xfrm>
        <a:graphic>
          <a:graphicData uri="http://schemas.openxmlformats.org/presentationml/2006/ole">
            <p:oleObj spid="_x0000_s24578" name="Image" r:id="rId3" imgW="21028571" imgH="14628571" progId="">
              <p:embed/>
            </p:oleObj>
          </a:graphicData>
        </a:graphic>
      </p:graphicFrame>
      <p:sp>
        <p:nvSpPr>
          <p:cNvPr id="4099" name="Rectangle 3"/>
          <p:cNvSpPr>
            <a:spLocks noGrp="1" noChangeArrowheads="1"/>
          </p:cNvSpPr>
          <p:nvPr>
            <p:ph type="ctrTitle"/>
          </p:nvPr>
        </p:nvSpPr>
        <p:spPr>
          <a:xfrm>
            <a:off x="685800" y="1295400"/>
            <a:ext cx="7772400" cy="1470025"/>
          </a:xfrm>
        </p:spPr>
        <p:txBody>
          <a:bodyPr/>
          <a:lstStyle>
            <a:lvl1pPr algn="ctr">
              <a:defRPr sz="3200" b="1">
                <a:effectLst>
                  <a:outerShdw blurRad="38100" dist="38100" dir="2700000" algn="tl">
                    <a:srgbClr val="C0C0C0"/>
                  </a:outerShdw>
                </a:effectLst>
              </a:defRPr>
            </a:lvl1pPr>
          </a:lstStyle>
          <a:p>
            <a:r>
              <a:rPr lang="en-US"/>
              <a:t>Title of Presentation</a:t>
            </a:r>
          </a:p>
        </p:txBody>
      </p:sp>
      <p:sp>
        <p:nvSpPr>
          <p:cNvPr id="4100" name="Rectangle 4"/>
          <p:cNvSpPr>
            <a:spLocks noGrp="1" noChangeArrowheads="1"/>
          </p:cNvSpPr>
          <p:nvPr>
            <p:ph type="subTitle" idx="1"/>
          </p:nvPr>
        </p:nvSpPr>
        <p:spPr>
          <a:xfrm>
            <a:off x="1371600" y="3124200"/>
            <a:ext cx="6400800" cy="2286000"/>
          </a:xfrm>
        </p:spPr>
        <p:txBody>
          <a:bodyPr/>
          <a:lstStyle>
            <a:lvl1pPr marL="0" indent="0" algn="ctr">
              <a:buFontTx/>
              <a:buNone/>
              <a:defRPr sz="2400"/>
            </a:lvl1pPr>
          </a:lstStyle>
          <a:p>
            <a:r>
              <a:rPr lang="en-US"/>
              <a:t>Presentation Subtitle</a:t>
            </a:r>
          </a:p>
          <a:p>
            <a:r>
              <a:rPr lang="en-US"/>
              <a:t>Presenter</a:t>
            </a:r>
          </a:p>
          <a:p>
            <a:r>
              <a:rPr lang="en-US"/>
              <a:t>Date</a:t>
            </a:r>
          </a:p>
          <a:p>
            <a:r>
              <a:rPr lang="en-US"/>
              <a:t>Location</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DDB92223-C70F-4D93-B2A4-AD52E1DCF36B}"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85800"/>
            <a:ext cx="2057400" cy="5334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685800"/>
            <a:ext cx="6019800" cy="5334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25D042B6-945D-440D-91EE-4D3CDEBCDEE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485ECDEC-4C5D-4F06-9132-74ADBCB8E728}"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579448A8-E209-486A-9069-E7C924C273E7}"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pPr>
              <a:defRPr/>
            </a:pPr>
            <a:fld id="{3A922E59-6903-4ED4-B595-28E05846FE6D}"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0"/>
          </p:nvPr>
        </p:nvSpPr>
        <p:spPr>
          <a:ln/>
        </p:spPr>
        <p:txBody>
          <a:bodyPr/>
          <a:lstStyle>
            <a:lvl1pPr>
              <a:defRPr/>
            </a:lvl1pPr>
          </a:lstStyle>
          <a:p>
            <a:pPr>
              <a:defRPr/>
            </a:pPr>
            <a:fld id="{32D251DB-12C8-405D-A863-841791CF7AB3}"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sldNum" sz="quarter" idx="10"/>
          </p:nvPr>
        </p:nvSpPr>
        <p:spPr>
          <a:ln/>
        </p:spPr>
        <p:txBody>
          <a:bodyPr/>
          <a:lstStyle>
            <a:lvl1pPr>
              <a:defRPr/>
            </a:lvl1pPr>
          </a:lstStyle>
          <a:p>
            <a:pPr>
              <a:defRPr/>
            </a:pPr>
            <a:fld id="{FA7B7FBA-88AC-48DB-977D-591889BD2DB2}"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CFC06AB7-A585-4BD7-8C02-452113FC166C}"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1E6E6A90-CF82-4564-8F1C-4E02F5DFEA8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6F2F6245-FEAF-4E6B-8ED3-F14A75CABA3F}"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1026" name="Object 11"/>
          <p:cNvGraphicFramePr>
            <a:graphicFrameLocks noChangeAspect="1"/>
          </p:cNvGraphicFramePr>
          <p:nvPr/>
        </p:nvGraphicFramePr>
        <p:xfrm>
          <a:off x="0" y="0"/>
          <a:ext cx="9144000" cy="6858000"/>
        </p:xfrm>
        <a:graphic>
          <a:graphicData uri="http://schemas.openxmlformats.org/presentationml/2006/ole">
            <p:oleObj spid="_x0000_s1026" name="Image" r:id="rId14" imgW="21028571" imgH="14628571" progId="">
              <p:embed/>
            </p:oleObj>
          </a:graphicData>
        </a:graphic>
      </p:graphicFrame>
      <p:sp>
        <p:nvSpPr>
          <p:cNvPr id="1027" name="Rectangle 2"/>
          <p:cNvSpPr>
            <a:spLocks noGrp="1" noChangeArrowheads="1"/>
          </p:cNvSpPr>
          <p:nvPr>
            <p:ph type="title"/>
          </p:nvPr>
        </p:nvSpPr>
        <p:spPr bwMode="auto">
          <a:xfrm>
            <a:off x="457200" y="685800"/>
            <a:ext cx="8229600" cy="88423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457200" y="1600200"/>
            <a:ext cx="82296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0" name="Rectangle 6"/>
          <p:cNvSpPr>
            <a:spLocks noGrp="1" noChangeArrowheads="1"/>
          </p:cNvSpPr>
          <p:nvPr>
            <p:ph type="sldNum" sz="quarter" idx="4"/>
          </p:nvPr>
        </p:nvSpPr>
        <p:spPr bwMode="auto">
          <a:xfrm>
            <a:off x="3733800" y="6496050"/>
            <a:ext cx="21336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a:latin typeface="+mn-lt"/>
              </a:defRPr>
            </a:lvl1pPr>
          </a:lstStyle>
          <a:p>
            <a:pPr>
              <a:defRPr/>
            </a:pPr>
            <a:fld id="{6F7AC89D-4AC1-4A94-86F2-DF05E28F39B2}" type="slidenum">
              <a:rPr lang="en-US"/>
              <a:pPr>
                <a:defRPr/>
              </a:pPr>
              <a:t>‹#›</a:t>
            </a:fld>
            <a:endParaRPr lang="en-US"/>
          </a:p>
        </p:txBody>
      </p:sp>
      <p:sp>
        <p:nvSpPr>
          <p:cNvPr id="2" name="Rectangle 13"/>
          <p:cNvSpPr>
            <a:spLocks noChangeArrowheads="1"/>
          </p:cNvSpPr>
          <p:nvPr/>
        </p:nvSpPr>
        <p:spPr bwMode="auto">
          <a:xfrm>
            <a:off x="457200" y="6096000"/>
            <a:ext cx="2133600" cy="476250"/>
          </a:xfrm>
          <a:prstGeom prst="rect">
            <a:avLst/>
          </a:prstGeom>
          <a:noFill/>
          <a:ln w="9525">
            <a:noFill/>
            <a:miter lim="800000"/>
            <a:headEnd/>
            <a:tailEnd/>
          </a:ln>
        </p:spPr>
        <p:txBody>
          <a:bodyPr/>
          <a:lstStyle/>
          <a:p>
            <a:r>
              <a:rPr lang="en-US" sz="1200">
                <a:solidFill>
                  <a:srgbClr val="003366"/>
                </a:solidFill>
                <a:latin typeface="Calibri" pitchFamily="34" charset="0"/>
              </a:rPr>
              <a:t>INC Report to the NANC</a:t>
            </a:r>
          </a:p>
          <a:p>
            <a:r>
              <a:rPr lang="en-US" sz="1200">
                <a:solidFill>
                  <a:srgbClr val="003366"/>
                </a:solidFill>
                <a:latin typeface="Calibri" pitchFamily="34" charset="0"/>
              </a:rPr>
              <a:t>December 15, 2011</a:t>
            </a:r>
          </a:p>
        </p:txBody>
      </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par>
    </p:tnLst>
  </p:timing>
  <p:hf hdr="0" ftr="0" dt="0"/>
  <p:txStyles>
    <p:titleStyle>
      <a:lvl1pPr algn="l" rtl="0" eaLnBrk="0" fontAlgn="base" hangingPunct="0">
        <a:spcBef>
          <a:spcPct val="0"/>
        </a:spcBef>
        <a:spcAft>
          <a:spcPct val="0"/>
        </a:spcAft>
        <a:defRPr sz="3600">
          <a:solidFill>
            <a:srgbClr val="003366"/>
          </a:solidFill>
          <a:latin typeface="+mj-lt"/>
          <a:ea typeface="+mj-ea"/>
          <a:cs typeface="+mj-cs"/>
        </a:defRPr>
      </a:lvl1pPr>
      <a:lvl2pPr algn="l" rtl="0" eaLnBrk="0" fontAlgn="base" hangingPunct="0">
        <a:spcBef>
          <a:spcPct val="0"/>
        </a:spcBef>
        <a:spcAft>
          <a:spcPct val="0"/>
        </a:spcAft>
        <a:defRPr sz="3600">
          <a:solidFill>
            <a:srgbClr val="003366"/>
          </a:solidFill>
          <a:latin typeface="Calibri" pitchFamily="34" charset="0"/>
        </a:defRPr>
      </a:lvl2pPr>
      <a:lvl3pPr algn="l" rtl="0" eaLnBrk="0" fontAlgn="base" hangingPunct="0">
        <a:spcBef>
          <a:spcPct val="0"/>
        </a:spcBef>
        <a:spcAft>
          <a:spcPct val="0"/>
        </a:spcAft>
        <a:defRPr sz="3600">
          <a:solidFill>
            <a:srgbClr val="003366"/>
          </a:solidFill>
          <a:latin typeface="Calibri" pitchFamily="34" charset="0"/>
        </a:defRPr>
      </a:lvl3pPr>
      <a:lvl4pPr algn="l" rtl="0" eaLnBrk="0" fontAlgn="base" hangingPunct="0">
        <a:spcBef>
          <a:spcPct val="0"/>
        </a:spcBef>
        <a:spcAft>
          <a:spcPct val="0"/>
        </a:spcAft>
        <a:defRPr sz="3600">
          <a:solidFill>
            <a:srgbClr val="003366"/>
          </a:solidFill>
          <a:latin typeface="Calibri" pitchFamily="34" charset="0"/>
        </a:defRPr>
      </a:lvl4pPr>
      <a:lvl5pPr algn="l" rtl="0" eaLnBrk="0" fontAlgn="base" hangingPunct="0">
        <a:spcBef>
          <a:spcPct val="0"/>
        </a:spcBef>
        <a:spcAft>
          <a:spcPct val="0"/>
        </a:spcAft>
        <a:defRPr sz="3600">
          <a:solidFill>
            <a:srgbClr val="003366"/>
          </a:solidFill>
          <a:latin typeface="Calibri" pitchFamily="34" charset="0"/>
        </a:defRPr>
      </a:lvl5pPr>
      <a:lvl6pPr marL="457200" algn="l" rtl="0" fontAlgn="base">
        <a:spcBef>
          <a:spcPct val="0"/>
        </a:spcBef>
        <a:spcAft>
          <a:spcPct val="0"/>
        </a:spcAft>
        <a:defRPr sz="3600">
          <a:solidFill>
            <a:srgbClr val="003366"/>
          </a:solidFill>
          <a:latin typeface="Calibri" pitchFamily="34" charset="0"/>
        </a:defRPr>
      </a:lvl6pPr>
      <a:lvl7pPr marL="914400" algn="l" rtl="0" fontAlgn="base">
        <a:spcBef>
          <a:spcPct val="0"/>
        </a:spcBef>
        <a:spcAft>
          <a:spcPct val="0"/>
        </a:spcAft>
        <a:defRPr sz="3600">
          <a:solidFill>
            <a:srgbClr val="003366"/>
          </a:solidFill>
          <a:latin typeface="Calibri" pitchFamily="34" charset="0"/>
        </a:defRPr>
      </a:lvl7pPr>
      <a:lvl8pPr marL="1371600" algn="l" rtl="0" fontAlgn="base">
        <a:spcBef>
          <a:spcPct val="0"/>
        </a:spcBef>
        <a:spcAft>
          <a:spcPct val="0"/>
        </a:spcAft>
        <a:defRPr sz="3600">
          <a:solidFill>
            <a:srgbClr val="003366"/>
          </a:solidFill>
          <a:latin typeface="Calibri" pitchFamily="34" charset="0"/>
        </a:defRPr>
      </a:lvl8pPr>
      <a:lvl9pPr marL="1828800" algn="l" rtl="0" fontAlgn="base">
        <a:spcBef>
          <a:spcPct val="0"/>
        </a:spcBef>
        <a:spcAft>
          <a:spcPct val="0"/>
        </a:spcAft>
        <a:defRPr sz="3600">
          <a:solidFill>
            <a:srgbClr val="003366"/>
          </a:solidFill>
          <a:latin typeface="Calibri" pitchFamily="34" charset="0"/>
        </a:defRPr>
      </a:lvl9pPr>
    </p:titleStyle>
    <p:bodyStyle>
      <a:lvl1pPr marL="342900" indent="-342900" algn="l" rtl="0" eaLnBrk="0" fontAlgn="base" hangingPunct="0">
        <a:spcBef>
          <a:spcPct val="20000"/>
        </a:spcBef>
        <a:spcAft>
          <a:spcPct val="0"/>
        </a:spcAft>
        <a:buChar char="•"/>
        <a:defRPr sz="2800">
          <a:solidFill>
            <a:srgbClr val="003366"/>
          </a:solidFill>
          <a:latin typeface="+mn-lt"/>
          <a:ea typeface="+mn-ea"/>
          <a:cs typeface="+mn-cs"/>
        </a:defRPr>
      </a:lvl1pPr>
      <a:lvl2pPr marL="742950" indent="-285750" algn="l" rtl="0" eaLnBrk="0" fontAlgn="base" hangingPunct="0">
        <a:spcBef>
          <a:spcPct val="20000"/>
        </a:spcBef>
        <a:spcAft>
          <a:spcPct val="0"/>
        </a:spcAft>
        <a:buChar char="–"/>
        <a:defRPr sz="2400">
          <a:solidFill>
            <a:srgbClr val="003366"/>
          </a:solidFill>
          <a:latin typeface="+mn-lt"/>
        </a:defRPr>
      </a:lvl2pPr>
      <a:lvl3pPr marL="1143000" indent="-228600" algn="l" rtl="0" eaLnBrk="0" fontAlgn="base" hangingPunct="0">
        <a:spcBef>
          <a:spcPct val="20000"/>
        </a:spcBef>
        <a:spcAft>
          <a:spcPct val="0"/>
        </a:spcAft>
        <a:buChar char="•"/>
        <a:defRPr sz="2000">
          <a:solidFill>
            <a:srgbClr val="003366"/>
          </a:solidFill>
          <a:latin typeface="+mn-lt"/>
        </a:defRPr>
      </a:lvl3pPr>
      <a:lvl4pPr marL="1600200" indent="-228600" algn="l" rtl="0" eaLnBrk="0" fontAlgn="base" hangingPunct="0">
        <a:spcBef>
          <a:spcPct val="20000"/>
        </a:spcBef>
        <a:spcAft>
          <a:spcPct val="0"/>
        </a:spcAft>
        <a:buChar char="–"/>
        <a:defRPr sz="2000">
          <a:solidFill>
            <a:srgbClr val="003366"/>
          </a:solidFill>
          <a:latin typeface="+mn-lt"/>
        </a:defRPr>
      </a:lvl4pPr>
      <a:lvl5pPr marL="2057400" indent="-228600" algn="l" rtl="0" eaLnBrk="0" fontAlgn="base" hangingPunct="0">
        <a:spcBef>
          <a:spcPct val="20000"/>
        </a:spcBef>
        <a:spcAft>
          <a:spcPct val="0"/>
        </a:spcAft>
        <a:buChar char="»"/>
        <a:defRPr sz="1600">
          <a:solidFill>
            <a:srgbClr val="003366"/>
          </a:solidFill>
          <a:latin typeface="+mn-lt"/>
        </a:defRPr>
      </a:lvl5pPr>
      <a:lvl6pPr marL="2514600" indent="-228600" algn="l" rtl="0" fontAlgn="base">
        <a:spcBef>
          <a:spcPct val="20000"/>
        </a:spcBef>
        <a:spcAft>
          <a:spcPct val="0"/>
        </a:spcAft>
        <a:buChar char="»"/>
        <a:defRPr sz="1600">
          <a:solidFill>
            <a:srgbClr val="003366"/>
          </a:solidFill>
          <a:latin typeface="+mn-lt"/>
        </a:defRPr>
      </a:lvl6pPr>
      <a:lvl7pPr marL="2971800" indent="-228600" algn="l" rtl="0" fontAlgn="base">
        <a:spcBef>
          <a:spcPct val="20000"/>
        </a:spcBef>
        <a:spcAft>
          <a:spcPct val="0"/>
        </a:spcAft>
        <a:buChar char="»"/>
        <a:defRPr sz="1600">
          <a:solidFill>
            <a:srgbClr val="003366"/>
          </a:solidFill>
          <a:latin typeface="+mn-lt"/>
        </a:defRPr>
      </a:lvl7pPr>
      <a:lvl8pPr marL="3429000" indent="-228600" algn="l" rtl="0" fontAlgn="base">
        <a:spcBef>
          <a:spcPct val="20000"/>
        </a:spcBef>
        <a:spcAft>
          <a:spcPct val="0"/>
        </a:spcAft>
        <a:buChar char="»"/>
        <a:defRPr sz="1600">
          <a:solidFill>
            <a:srgbClr val="003366"/>
          </a:solidFill>
          <a:latin typeface="+mn-lt"/>
        </a:defRPr>
      </a:lvl8pPr>
      <a:lvl9pPr marL="3886200" indent="-228600" algn="l" rtl="0" fontAlgn="base">
        <a:spcBef>
          <a:spcPct val="20000"/>
        </a:spcBef>
        <a:spcAft>
          <a:spcPct val="0"/>
        </a:spcAft>
        <a:buChar char="»"/>
        <a:defRPr sz="1600">
          <a:solidFill>
            <a:srgbClr val="0033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atis.org/inc/calendar.asp" TargetMode="External"/><Relationship Id="rId2" Type="http://schemas.openxmlformats.org/officeDocument/2006/relationships/hyperlink" Target="http://www.atis.org/inc/index.asp" TargetMode="External"/><Relationship Id="rId1" Type="http://schemas.openxmlformats.org/officeDocument/2006/relationships/slideLayout" Target="../slideLayouts/slideLayout2.xml"/><Relationship Id="rId6" Type="http://schemas.openxmlformats.org/officeDocument/2006/relationships/hyperlink" Target="http://www.atis.org/inc/incguides.asp" TargetMode="External"/><Relationship Id="rId5" Type="http://schemas.openxmlformats.org/officeDocument/2006/relationships/hyperlink" Target="http://www.atis.org/inc/mtgs_current.asp" TargetMode="External"/><Relationship Id="rId4" Type="http://schemas.openxmlformats.org/officeDocument/2006/relationships/hyperlink" Target="http://www.atis.org/inc/incissue.as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eaLnBrk="1" hangingPunct="1"/>
            <a:r>
              <a:rPr lang="en-US" smtClean="0">
                <a:effectLst/>
              </a:rPr>
              <a:t>Industry Numbering Committee (INC) Report to the NANC</a:t>
            </a:r>
          </a:p>
        </p:txBody>
      </p:sp>
      <p:sp>
        <p:nvSpPr>
          <p:cNvPr id="3075" name="Rectangle 4"/>
          <p:cNvSpPr>
            <a:spLocks noGrp="1" noChangeArrowheads="1"/>
          </p:cNvSpPr>
          <p:nvPr>
            <p:ph type="subTitle" idx="1"/>
          </p:nvPr>
        </p:nvSpPr>
        <p:spPr/>
        <p:txBody>
          <a:bodyPr/>
          <a:lstStyle/>
          <a:p>
            <a:pPr eaLnBrk="1" hangingPunct="1"/>
            <a:r>
              <a:rPr lang="en-US" b="1" smtClean="0"/>
              <a:t>December 15, 2011</a:t>
            </a:r>
          </a:p>
          <a:p>
            <a:pPr eaLnBrk="1" hangingPunct="1"/>
            <a:r>
              <a:rPr lang="en-US" b="1" smtClean="0"/>
              <a:t/>
            </a:r>
            <a:br>
              <a:rPr lang="en-US" b="1" smtClean="0"/>
            </a:br>
            <a:r>
              <a:rPr lang="en-US" b="1" smtClean="0"/>
              <a:t> Natalie McNamer, INC Chair   </a:t>
            </a:r>
          </a:p>
          <a:p>
            <a:pPr eaLnBrk="1" hangingPunct="1"/>
            <a:r>
              <a:rPr lang="en-US" b="1" smtClean="0"/>
              <a:t>Dana Crandall, INC Vice Chair</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301285B0-AD6D-4F2E-A061-AD5CC0543354}" type="slidenum">
              <a:rPr lang="en-US"/>
              <a:pPr>
                <a:defRPr/>
              </a:pPr>
              <a:t>2</a:t>
            </a:fld>
            <a:endParaRPr lang="en-US"/>
          </a:p>
        </p:txBody>
      </p:sp>
      <p:sp>
        <p:nvSpPr>
          <p:cNvPr id="4099" name="Rectangle 2"/>
          <p:cNvSpPr>
            <a:spLocks noGrp="1" noChangeArrowheads="1"/>
          </p:cNvSpPr>
          <p:nvPr>
            <p:ph type="title"/>
          </p:nvPr>
        </p:nvSpPr>
        <p:spPr/>
        <p:txBody>
          <a:bodyPr/>
          <a:lstStyle/>
          <a:p>
            <a:pPr eaLnBrk="1" hangingPunct="1"/>
            <a:r>
              <a:rPr lang="en-US" sz="3200" b="1" smtClean="0"/>
              <a:t>INC Meetings</a:t>
            </a:r>
          </a:p>
        </p:txBody>
      </p:sp>
      <p:sp>
        <p:nvSpPr>
          <p:cNvPr id="4100" name="Rectangle 3"/>
          <p:cNvSpPr>
            <a:spLocks noGrp="1" noChangeArrowheads="1"/>
          </p:cNvSpPr>
          <p:nvPr>
            <p:ph type="body" idx="1"/>
          </p:nvPr>
        </p:nvSpPr>
        <p:spPr>
          <a:xfrm>
            <a:off x="457200" y="1600200"/>
            <a:ext cx="8229600" cy="4038600"/>
          </a:xfrm>
        </p:spPr>
        <p:txBody>
          <a:bodyPr/>
          <a:lstStyle/>
          <a:p>
            <a:pPr eaLnBrk="1" hangingPunct="1">
              <a:spcBef>
                <a:spcPct val="0"/>
              </a:spcBef>
              <a:spcAft>
                <a:spcPct val="50000"/>
              </a:spcAft>
            </a:pPr>
            <a:r>
              <a:rPr lang="en-US" sz="2600" smtClean="0"/>
              <a:t>INC Meetings: INC held two face-to-face meetings since the last NANC report.</a:t>
            </a:r>
          </a:p>
          <a:p>
            <a:pPr lvl="1" eaLnBrk="1" hangingPunct="1">
              <a:spcBef>
                <a:spcPct val="0"/>
              </a:spcBef>
              <a:spcAft>
                <a:spcPct val="50000"/>
              </a:spcAft>
            </a:pPr>
            <a:r>
              <a:rPr lang="en-US" smtClean="0"/>
              <a:t>Next INC Meeting: February 28-March 1, 2012 (Irving, TX)</a:t>
            </a:r>
          </a:p>
          <a:p>
            <a:pPr eaLnBrk="1" hangingPunct="1">
              <a:spcBef>
                <a:spcPct val="0"/>
              </a:spcBef>
              <a:spcAft>
                <a:spcPct val="50000"/>
              </a:spcAft>
            </a:pPr>
            <a:r>
              <a:rPr lang="en-US" sz="2600" smtClean="0"/>
              <a:t>Details on all future meetings can be found at:  </a:t>
            </a:r>
            <a:r>
              <a:rPr lang="en-US" sz="2600" b="1" smtClean="0"/>
              <a:t>www.atis.org/inc/calendar.asp</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txBox="1">
            <a:spLocks noGrp="1"/>
          </p:cNvSpPr>
          <p:nvPr/>
        </p:nvSpPr>
        <p:spPr bwMode="auto">
          <a:xfrm>
            <a:off x="3733800" y="6496050"/>
            <a:ext cx="2133600" cy="228600"/>
          </a:xfrm>
          <a:prstGeom prst="rect">
            <a:avLst/>
          </a:prstGeom>
          <a:noFill/>
          <a:ln>
            <a:miter lim="800000"/>
            <a:headEnd/>
            <a:tailEnd/>
          </a:ln>
        </p:spPr>
        <p:txBody>
          <a:bodyPr/>
          <a:lstStyle/>
          <a:p>
            <a:pPr algn="ctr">
              <a:defRPr/>
            </a:pPr>
            <a:fld id="{4209531A-FACE-4054-AE84-1BD5CFBF9C4F}" type="slidenum">
              <a:rPr lang="en-US">
                <a:latin typeface="+mn-lt"/>
              </a:rPr>
              <a:pPr algn="ctr">
                <a:defRPr/>
              </a:pPr>
              <a:t>3</a:t>
            </a:fld>
            <a:endParaRPr lang="en-US">
              <a:latin typeface="+mn-lt"/>
            </a:endParaRPr>
          </a:p>
        </p:txBody>
      </p:sp>
      <p:sp>
        <p:nvSpPr>
          <p:cNvPr id="5123" name="Rectangle 2"/>
          <p:cNvSpPr txBox="1">
            <a:spLocks noChangeArrowheads="1"/>
          </p:cNvSpPr>
          <p:nvPr/>
        </p:nvSpPr>
        <p:spPr bwMode="auto">
          <a:xfrm>
            <a:off x="457200" y="685800"/>
            <a:ext cx="8229600" cy="990600"/>
          </a:xfrm>
          <a:prstGeom prst="rect">
            <a:avLst/>
          </a:prstGeom>
          <a:noFill/>
          <a:ln w="9525">
            <a:noFill/>
            <a:miter lim="800000"/>
            <a:headEnd/>
            <a:tailEnd/>
          </a:ln>
        </p:spPr>
        <p:txBody>
          <a:bodyPr anchor="ctr"/>
          <a:lstStyle/>
          <a:p>
            <a:pPr>
              <a:lnSpc>
                <a:spcPct val="80000"/>
              </a:lnSpc>
            </a:pPr>
            <a:r>
              <a:rPr lang="en-US" sz="2800" b="1">
                <a:solidFill>
                  <a:srgbClr val="003366"/>
                </a:solidFill>
                <a:latin typeface="Calibri" pitchFamily="34" charset="0"/>
              </a:rPr>
              <a:t>Issue 723: Edit TBPAG and COCAG to Address Denial of SP Applications Under Revoked Jurisdictions or Licenses</a:t>
            </a:r>
          </a:p>
        </p:txBody>
      </p:sp>
      <p:sp>
        <p:nvSpPr>
          <p:cNvPr id="5124" name="Rectangle 3"/>
          <p:cNvSpPr txBox="1">
            <a:spLocks noChangeArrowheads="1"/>
          </p:cNvSpPr>
          <p:nvPr/>
        </p:nvSpPr>
        <p:spPr bwMode="auto">
          <a:xfrm>
            <a:off x="457200" y="1676400"/>
            <a:ext cx="8229600" cy="4343400"/>
          </a:xfrm>
          <a:prstGeom prst="rect">
            <a:avLst/>
          </a:prstGeom>
          <a:noFill/>
          <a:ln w="9525">
            <a:noFill/>
            <a:miter lim="800000"/>
            <a:headEnd/>
            <a:tailEnd/>
          </a:ln>
        </p:spPr>
        <p:txBody>
          <a:bodyPr/>
          <a:lstStyle/>
          <a:p>
            <a:pPr marL="342900" indent="-342900">
              <a:buFontTx/>
              <a:buChar char="•"/>
            </a:pPr>
            <a:r>
              <a:rPr lang="en-US" sz="1600">
                <a:solidFill>
                  <a:srgbClr val="003366"/>
                </a:solidFill>
                <a:latin typeface="Calibri" pitchFamily="34" charset="0"/>
              </a:rPr>
              <a:t>Under INC Issue 710, INC added text to the CO Code Guidelines and the Pooling Guidelines giving the states guidance to provide written direction and supporting documentation to the NANPA and the PA to deny numbering resources to an applicant when the state is aware that the applicant’s jurisdictional certification or license has been revoked.</a:t>
            </a:r>
          </a:p>
          <a:p>
            <a:pPr marL="342900" indent="-342900">
              <a:buFontTx/>
              <a:buChar char="•"/>
            </a:pPr>
            <a:r>
              <a:rPr lang="en-US" sz="1600">
                <a:solidFill>
                  <a:srgbClr val="003366"/>
                </a:solidFill>
                <a:latin typeface="Calibri" pitchFamily="34" charset="0"/>
              </a:rPr>
              <a:t>Also under Issue 710, INC added text to document that the NANPA and the PA shall deny resources to an applicant when the appropriate regulatory authority has provided such written direction and supporting documentation.</a:t>
            </a:r>
          </a:p>
          <a:p>
            <a:pPr marL="342900" indent="-342900">
              <a:buFontTx/>
              <a:buChar char="•"/>
            </a:pPr>
            <a:r>
              <a:rPr lang="en-US" sz="1600">
                <a:solidFill>
                  <a:srgbClr val="003366"/>
                </a:solidFill>
                <a:latin typeface="Calibri" pitchFamily="34" charset="0"/>
              </a:rPr>
              <a:t>Issue 710 also had several other items in its resolution to help states identify the relationship of a service provider’s multiple OCNs in a given state that don’t require changes in either guideline. These other items require the implementation of NANPA and PA Change Orders.</a:t>
            </a:r>
          </a:p>
          <a:p>
            <a:pPr marL="342900" indent="-342900">
              <a:buFontTx/>
              <a:buChar char="•"/>
            </a:pPr>
            <a:r>
              <a:rPr lang="en-US" sz="1600">
                <a:solidFill>
                  <a:srgbClr val="003366"/>
                </a:solidFill>
                <a:latin typeface="Calibri" pitchFamily="34" charset="0"/>
              </a:rPr>
              <a:t>INC accepted new Issue 723 to bifurcate the guidelines changes from the Change Orders so that the guidelines changes could be implemented expediently. </a:t>
            </a:r>
          </a:p>
          <a:p>
            <a:pPr marL="342900" indent="-342900">
              <a:buFontTx/>
              <a:buChar char="•"/>
            </a:pPr>
            <a:r>
              <a:rPr lang="en-US" sz="1600">
                <a:solidFill>
                  <a:srgbClr val="003366"/>
                </a:solidFill>
                <a:latin typeface="Calibri" pitchFamily="34" charset="0"/>
              </a:rPr>
              <a:t>Issue 723 is now incorporated into both sets of guidelines.</a:t>
            </a:r>
          </a:p>
          <a:p>
            <a:pPr marL="342900" indent="-342900"/>
            <a:r>
              <a:rPr lang="en-US" sz="1600">
                <a:solidFill>
                  <a:srgbClr val="003366"/>
                </a:solidFill>
                <a:latin typeface="Calibri" pitchFamily="34" charset="0"/>
              </a:rPr>
              <a:t> </a:t>
            </a:r>
          </a:p>
          <a:p>
            <a:pPr marL="342900" indent="-342900">
              <a:lnSpc>
                <a:spcPct val="90000"/>
              </a:lnSpc>
              <a:spcBef>
                <a:spcPct val="20000"/>
              </a:spcBef>
              <a:buFontTx/>
              <a:buChar char="•"/>
            </a:pPr>
            <a:endParaRPr lang="en-US" sz="1600">
              <a:solidFill>
                <a:srgbClr val="003366"/>
              </a:solidFill>
              <a:latin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txBox="1">
            <a:spLocks noGrp="1"/>
          </p:cNvSpPr>
          <p:nvPr/>
        </p:nvSpPr>
        <p:spPr bwMode="auto">
          <a:xfrm>
            <a:off x="3733800" y="6496050"/>
            <a:ext cx="2133600" cy="228600"/>
          </a:xfrm>
          <a:prstGeom prst="rect">
            <a:avLst/>
          </a:prstGeom>
          <a:noFill/>
          <a:ln>
            <a:miter lim="800000"/>
            <a:headEnd/>
            <a:tailEnd/>
          </a:ln>
        </p:spPr>
        <p:txBody>
          <a:bodyPr/>
          <a:lstStyle/>
          <a:p>
            <a:pPr algn="ctr">
              <a:defRPr/>
            </a:pPr>
            <a:fld id="{52435D8C-F065-47E0-86A1-F382B47F06A1}" type="slidenum">
              <a:rPr lang="en-US">
                <a:latin typeface="+mn-lt"/>
              </a:rPr>
              <a:pPr algn="ctr">
                <a:defRPr/>
              </a:pPr>
              <a:t>4</a:t>
            </a:fld>
            <a:endParaRPr lang="en-US">
              <a:latin typeface="+mn-lt"/>
            </a:endParaRPr>
          </a:p>
        </p:txBody>
      </p:sp>
      <p:sp>
        <p:nvSpPr>
          <p:cNvPr id="6147" name="Rectangle 2"/>
          <p:cNvSpPr txBox="1">
            <a:spLocks noChangeArrowheads="1"/>
          </p:cNvSpPr>
          <p:nvPr/>
        </p:nvSpPr>
        <p:spPr bwMode="auto">
          <a:xfrm>
            <a:off x="457200" y="533400"/>
            <a:ext cx="8229600" cy="838200"/>
          </a:xfrm>
          <a:prstGeom prst="rect">
            <a:avLst/>
          </a:prstGeom>
          <a:noFill/>
          <a:ln w="9525">
            <a:noFill/>
            <a:miter lim="800000"/>
            <a:headEnd/>
            <a:tailEnd/>
          </a:ln>
        </p:spPr>
        <p:txBody>
          <a:bodyPr anchor="ctr"/>
          <a:lstStyle/>
          <a:p>
            <a:pPr>
              <a:lnSpc>
                <a:spcPct val="80000"/>
              </a:lnSpc>
            </a:pPr>
            <a:r>
              <a:rPr lang="en-US" sz="2800" b="1">
                <a:solidFill>
                  <a:srgbClr val="003366"/>
                </a:solidFill>
                <a:latin typeface="Calibri" pitchFamily="34" charset="0"/>
              </a:rPr>
              <a:t>Non-Geographic 5YY-NXX Codes (Issues 692 and 702)</a:t>
            </a:r>
          </a:p>
        </p:txBody>
      </p:sp>
      <p:sp>
        <p:nvSpPr>
          <p:cNvPr id="6148" name="Rectangle 3"/>
          <p:cNvSpPr txBox="1">
            <a:spLocks noChangeArrowheads="1"/>
          </p:cNvSpPr>
          <p:nvPr/>
        </p:nvSpPr>
        <p:spPr bwMode="auto">
          <a:xfrm>
            <a:off x="381000" y="1295400"/>
            <a:ext cx="8229600" cy="4800600"/>
          </a:xfrm>
          <a:prstGeom prst="rect">
            <a:avLst/>
          </a:prstGeom>
          <a:noFill/>
          <a:ln w="9525">
            <a:noFill/>
            <a:miter lim="800000"/>
            <a:headEnd/>
            <a:tailEnd/>
          </a:ln>
        </p:spPr>
        <p:txBody>
          <a:bodyPr/>
          <a:lstStyle/>
          <a:p>
            <a:pPr marL="342900" indent="-342900">
              <a:buFontTx/>
              <a:buChar char="•"/>
            </a:pPr>
            <a:r>
              <a:rPr lang="en-US" sz="1600">
                <a:solidFill>
                  <a:srgbClr val="003366"/>
                </a:solidFill>
                <a:latin typeface="Calibri" pitchFamily="34" charset="0"/>
              </a:rPr>
              <a:t>The demand for non-geographic 5YY-NXXs has increased substantially over the past few years, and the use of these resources has evolved with technology.</a:t>
            </a:r>
          </a:p>
          <a:p>
            <a:pPr marL="342900" indent="-342900">
              <a:buFontTx/>
              <a:buChar char="•"/>
            </a:pPr>
            <a:r>
              <a:rPr lang="en-US" sz="1600">
                <a:solidFill>
                  <a:srgbClr val="003366"/>
                </a:solidFill>
                <a:latin typeface="Calibri" pitchFamily="34" charset="0"/>
              </a:rPr>
              <a:t>INC has been working Issue 692 and Issue 702 to significantly revise the 5YY-NXX Code Assignment Guidelines, including an update of the service description for these resources to better reflect their use for machine-type communications and applications.</a:t>
            </a:r>
          </a:p>
          <a:p>
            <a:pPr marL="342900" indent="-342900">
              <a:buFontTx/>
              <a:buChar char="•"/>
            </a:pPr>
            <a:r>
              <a:rPr lang="en-US" sz="1600">
                <a:solidFill>
                  <a:srgbClr val="003366"/>
                </a:solidFill>
                <a:latin typeface="Calibri" pitchFamily="34" charset="0"/>
              </a:rPr>
              <a:t>INC is also updating the Guidelines to ensure that NANPA and code holders/applicants have a clear understanding of the criteria necessary to obtain and retain these resources. These items include:</a:t>
            </a:r>
          </a:p>
          <a:p>
            <a:pPr marL="742950" lvl="1" indent="-285750">
              <a:buFontTx/>
              <a:buChar char="•"/>
            </a:pPr>
            <a:r>
              <a:rPr lang="en-US" sz="1600">
                <a:solidFill>
                  <a:srgbClr val="003366"/>
                </a:solidFill>
                <a:latin typeface="Calibri" pitchFamily="34" charset="0"/>
              </a:rPr>
              <a:t>The FCC has authority to reclaim 5YY resources or grant extensions to service providers</a:t>
            </a:r>
          </a:p>
          <a:p>
            <a:pPr marL="742950" lvl="1" indent="-285750">
              <a:buFontTx/>
              <a:buChar char="•"/>
            </a:pPr>
            <a:r>
              <a:rPr lang="en-US" sz="1600">
                <a:solidFill>
                  <a:srgbClr val="003366"/>
                </a:solidFill>
                <a:latin typeface="Calibri" pitchFamily="34" charset="0"/>
              </a:rPr>
              <a:t>NANPA shall provide semi-annual exhaust projections of the total non-geographic 5XX NPAs set aside for these non-geographic services</a:t>
            </a:r>
          </a:p>
          <a:p>
            <a:pPr marL="742950" lvl="1" indent="-285750">
              <a:buFontTx/>
              <a:buChar char="•"/>
            </a:pPr>
            <a:r>
              <a:rPr lang="en-US" sz="1600">
                <a:solidFill>
                  <a:srgbClr val="003366"/>
                </a:solidFill>
                <a:latin typeface="Calibri" pitchFamily="34" charset="0"/>
              </a:rPr>
              <a:t>Service providers shall provide documentation to NANPA to demonstrate authorization to provide service when requesting an initial non-geographic code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77C62D8A-D1EF-45B5-86DF-9EBDC58D8867}" type="slidenum">
              <a:rPr lang="en-US"/>
              <a:pPr>
                <a:defRPr/>
              </a:pPr>
              <a:t>5</a:t>
            </a:fld>
            <a:endParaRPr lang="en-US"/>
          </a:p>
        </p:txBody>
      </p:sp>
      <p:sp>
        <p:nvSpPr>
          <p:cNvPr id="7171" name="Rectangle 2"/>
          <p:cNvSpPr>
            <a:spLocks noGrp="1" noChangeArrowheads="1"/>
          </p:cNvSpPr>
          <p:nvPr>
            <p:ph type="title"/>
          </p:nvPr>
        </p:nvSpPr>
        <p:spPr/>
        <p:txBody>
          <a:bodyPr/>
          <a:lstStyle/>
          <a:p>
            <a:pPr eaLnBrk="1" hangingPunct="1"/>
            <a:r>
              <a:rPr lang="en-US" sz="3200" b="1" smtClean="0"/>
              <a:t>Issues in Initial Closure</a:t>
            </a:r>
          </a:p>
        </p:txBody>
      </p:sp>
      <p:sp>
        <p:nvSpPr>
          <p:cNvPr id="7172" name="Rectangle 3"/>
          <p:cNvSpPr>
            <a:spLocks noGrp="1" noChangeArrowheads="1"/>
          </p:cNvSpPr>
          <p:nvPr>
            <p:ph type="body" idx="1"/>
          </p:nvPr>
        </p:nvSpPr>
        <p:spPr/>
        <p:txBody>
          <a:bodyPr/>
          <a:lstStyle/>
          <a:p>
            <a:r>
              <a:rPr lang="en-US" sz="2400" smtClean="0"/>
              <a:t>Issue 722: Review and Reconcile TN Administration Guidelines with Updated NANC LNP Flows</a:t>
            </a:r>
          </a:p>
          <a:p>
            <a:r>
              <a:rPr lang="en-US" sz="2400" smtClean="0"/>
              <a:t>Issue 724: Update Section 4.1 of Thousands-Block Number Pooling Administration Guidelines for LRN Clarification</a:t>
            </a:r>
          </a:p>
          <a:p>
            <a:r>
              <a:rPr lang="en-US" sz="2400" smtClean="0"/>
              <a:t>Issue 725: Update the p-ANI Guidelines Appendix 1 and Appendix 2 forms</a:t>
            </a:r>
          </a:p>
          <a:p>
            <a:r>
              <a:rPr lang="en-US" sz="2400" smtClean="0"/>
              <a:t>Issue 727: Effective Date Changes Not Allowed More Than 6 Months After Application Date</a:t>
            </a:r>
            <a:endParaRPr lang="en-US" sz="2600" smtClean="0"/>
          </a:p>
          <a:p>
            <a:pPr>
              <a:lnSpc>
                <a:spcPct val="90000"/>
              </a:lnSpc>
            </a:pPr>
            <a:endParaRPr lang="en-US" sz="2600" smtClean="0"/>
          </a:p>
          <a:p>
            <a:pPr eaLnBrk="1" hangingPunct="1">
              <a:lnSpc>
                <a:spcPct val="90000"/>
              </a:lnSpc>
            </a:pPr>
            <a:endParaRPr lang="en-US"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5D46CD88-B954-4917-A111-80DC43197990}" type="slidenum">
              <a:rPr lang="en-US"/>
              <a:pPr>
                <a:defRPr/>
              </a:pPr>
              <a:t>6</a:t>
            </a:fld>
            <a:endParaRPr lang="en-US"/>
          </a:p>
        </p:txBody>
      </p:sp>
      <p:sp>
        <p:nvSpPr>
          <p:cNvPr id="8195" name="Rectangle 2"/>
          <p:cNvSpPr>
            <a:spLocks noGrp="1" noChangeArrowheads="1"/>
          </p:cNvSpPr>
          <p:nvPr>
            <p:ph type="title"/>
          </p:nvPr>
        </p:nvSpPr>
        <p:spPr/>
        <p:txBody>
          <a:bodyPr/>
          <a:lstStyle/>
          <a:p>
            <a:pPr eaLnBrk="1" hangingPunct="1"/>
            <a:r>
              <a:rPr lang="en-US" sz="3200" b="1" smtClean="0"/>
              <a:t>Issues in Initial Pending</a:t>
            </a:r>
          </a:p>
        </p:txBody>
      </p:sp>
      <p:sp>
        <p:nvSpPr>
          <p:cNvPr id="8196" name="Rectangle 3"/>
          <p:cNvSpPr>
            <a:spLocks noGrp="1" noChangeArrowheads="1"/>
          </p:cNvSpPr>
          <p:nvPr>
            <p:ph type="body" idx="1"/>
          </p:nvPr>
        </p:nvSpPr>
        <p:spPr/>
        <p:txBody>
          <a:bodyPr/>
          <a:lstStyle/>
          <a:p>
            <a:pPr>
              <a:lnSpc>
                <a:spcPct val="90000"/>
              </a:lnSpc>
            </a:pPr>
            <a:r>
              <a:rPr lang="en-US" sz="2600" smtClean="0"/>
              <a:t>Issue 534: The Development of pANI Guidelines</a:t>
            </a:r>
          </a:p>
          <a:p>
            <a:pPr>
              <a:lnSpc>
                <a:spcPct val="90000"/>
              </a:lnSpc>
            </a:pPr>
            <a:r>
              <a:rPr lang="en-US" sz="2600" smtClean="0"/>
              <a:t>Issue 698: </a:t>
            </a:r>
            <a:r>
              <a:rPr lang="en-US" sz="2400" smtClean="0"/>
              <a:t>Auto-Populate Total Numbering Resources on TBPAG MTE Form</a:t>
            </a:r>
            <a:endParaRPr lang="en-US" sz="2600" smtClean="0"/>
          </a:p>
          <a:p>
            <a:pPr>
              <a:lnSpc>
                <a:spcPct val="90000"/>
              </a:lnSpc>
            </a:pPr>
            <a:r>
              <a:rPr lang="en-US" sz="2600" smtClean="0"/>
              <a:t>Issue 710: </a:t>
            </a:r>
            <a:r>
              <a:rPr lang="en-US" sz="2400" smtClean="0"/>
              <a:t>NANC Action Item “multi-OCN Issue” </a:t>
            </a:r>
          </a:p>
          <a:p>
            <a:pPr>
              <a:lnSpc>
                <a:spcPct val="90000"/>
              </a:lnSpc>
            </a:pPr>
            <a:endParaRPr lang="en-US" sz="2600" smtClean="0"/>
          </a:p>
          <a:p>
            <a:pPr>
              <a:lnSpc>
                <a:spcPct val="90000"/>
              </a:lnSpc>
            </a:pPr>
            <a:endParaRPr lang="en-US" sz="2600" smtClean="0"/>
          </a:p>
          <a:p>
            <a:pPr eaLnBrk="1" hangingPunct="1">
              <a:lnSpc>
                <a:spcPct val="90000"/>
              </a:lnSpc>
            </a:pPr>
            <a:endParaRPr lang="en-US"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479BCE0A-64FE-490F-B9BD-0C01BFF1DA60}" type="slidenum">
              <a:rPr lang="en-US"/>
              <a:pPr>
                <a:defRPr/>
              </a:pPr>
              <a:t>7</a:t>
            </a:fld>
            <a:endParaRPr lang="en-US"/>
          </a:p>
        </p:txBody>
      </p:sp>
      <p:sp>
        <p:nvSpPr>
          <p:cNvPr id="9219" name="Rectangle 2"/>
          <p:cNvSpPr>
            <a:spLocks noGrp="1" noChangeArrowheads="1"/>
          </p:cNvSpPr>
          <p:nvPr>
            <p:ph type="title"/>
          </p:nvPr>
        </p:nvSpPr>
        <p:spPr>
          <a:xfrm>
            <a:off x="457200" y="715963"/>
            <a:ext cx="8229600" cy="884237"/>
          </a:xfrm>
        </p:spPr>
        <p:txBody>
          <a:bodyPr/>
          <a:lstStyle/>
          <a:p>
            <a:pPr eaLnBrk="1" hangingPunct="1"/>
            <a:r>
              <a:rPr lang="en-US" sz="3200" b="1" smtClean="0"/>
              <a:t>Issues in Final Closure</a:t>
            </a:r>
          </a:p>
        </p:txBody>
      </p:sp>
      <p:sp>
        <p:nvSpPr>
          <p:cNvPr id="9220" name="Rectangle 3"/>
          <p:cNvSpPr>
            <a:spLocks noGrp="1" noChangeArrowheads="1"/>
          </p:cNvSpPr>
          <p:nvPr>
            <p:ph type="body" idx="1"/>
          </p:nvPr>
        </p:nvSpPr>
        <p:spPr>
          <a:xfrm>
            <a:off x="457200" y="1447800"/>
            <a:ext cx="8229600" cy="4419600"/>
          </a:xfrm>
        </p:spPr>
        <p:txBody>
          <a:bodyPr/>
          <a:lstStyle/>
          <a:p>
            <a:pPr>
              <a:lnSpc>
                <a:spcPct val="90000"/>
              </a:lnSpc>
            </a:pPr>
            <a:r>
              <a:rPr lang="en-US" sz="2200" smtClean="0"/>
              <a:t>Issue 717: Review and Update INC Procedural Agreements Reached (PAR) Document </a:t>
            </a:r>
          </a:p>
          <a:p>
            <a:pPr>
              <a:lnSpc>
                <a:spcPct val="90000"/>
              </a:lnSpc>
            </a:pPr>
            <a:r>
              <a:rPr lang="en-US" sz="2200" smtClean="0"/>
              <a:t>Issue 721: Update TBPAG to Clarify Block Return Eligibility </a:t>
            </a:r>
          </a:p>
          <a:p>
            <a:pPr>
              <a:lnSpc>
                <a:spcPct val="90000"/>
              </a:lnSpc>
            </a:pPr>
            <a:r>
              <a:rPr lang="en-US" sz="2200" smtClean="0"/>
              <a:t>Issue 723: Edit TBPAG and COCAG to Address Denial of SP Applications Under Revoked Jurisdictions or Licenses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E5AE326A-7A69-4ECB-A854-171E319CDF18}" type="slidenum">
              <a:rPr lang="en-US"/>
              <a:pPr>
                <a:defRPr/>
              </a:pPr>
              <a:t>8</a:t>
            </a:fld>
            <a:endParaRPr lang="en-US"/>
          </a:p>
        </p:txBody>
      </p:sp>
      <p:sp>
        <p:nvSpPr>
          <p:cNvPr id="10243" name="Rectangle 2"/>
          <p:cNvSpPr>
            <a:spLocks noGrp="1" noChangeArrowheads="1"/>
          </p:cNvSpPr>
          <p:nvPr>
            <p:ph type="title"/>
          </p:nvPr>
        </p:nvSpPr>
        <p:spPr/>
        <p:txBody>
          <a:bodyPr/>
          <a:lstStyle/>
          <a:p>
            <a:pPr eaLnBrk="1" hangingPunct="1"/>
            <a:r>
              <a:rPr lang="en-US" sz="3200" b="1" smtClean="0"/>
              <a:t>Relevant INC Web Pages</a:t>
            </a:r>
          </a:p>
        </p:txBody>
      </p:sp>
      <p:sp>
        <p:nvSpPr>
          <p:cNvPr id="10244" name="Rectangle 3"/>
          <p:cNvSpPr>
            <a:spLocks noGrp="1" noChangeArrowheads="1"/>
          </p:cNvSpPr>
          <p:nvPr>
            <p:ph type="body" idx="1"/>
          </p:nvPr>
        </p:nvSpPr>
        <p:spPr/>
        <p:txBody>
          <a:bodyPr/>
          <a:lstStyle/>
          <a:p>
            <a:pPr eaLnBrk="1" hangingPunct="1">
              <a:lnSpc>
                <a:spcPct val="90000"/>
              </a:lnSpc>
            </a:pPr>
            <a:r>
              <a:rPr lang="en-US" sz="2600" smtClean="0"/>
              <a:t>INC Homepage (front page to all INC links):  	</a:t>
            </a:r>
            <a:r>
              <a:rPr lang="en-US" sz="2600" smtClean="0">
                <a:hlinkClick r:id="rId2"/>
              </a:rPr>
              <a:t>http://www.atis.org/inc/index.asp</a:t>
            </a:r>
            <a:endParaRPr lang="en-US" sz="2600" smtClean="0"/>
          </a:p>
          <a:p>
            <a:pPr eaLnBrk="1" hangingPunct="1">
              <a:lnSpc>
                <a:spcPct val="90000"/>
              </a:lnSpc>
            </a:pPr>
            <a:r>
              <a:rPr lang="en-US" sz="2600" smtClean="0"/>
              <a:t>INC Calendar (future meeting logistics/agendas): 	</a:t>
            </a:r>
            <a:r>
              <a:rPr lang="en-US" sz="2600" smtClean="0">
                <a:hlinkClick r:id="rId3"/>
              </a:rPr>
              <a:t>http://www.atis.org/inc/calendar.asp</a:t>
            </a:r>
            <a:endParaRPr lang="en-US" sz="2600" smtClean="0"/>
          </a:p>
          <a:p>
            <a:pPr eaLnBrk="1" hangingPunct="1">
              <a:lnSpc>
                <a:spcPct val="90000"/>
              </a:lnSpc>
            </a:pPr>
            <a:r>
              <a:rPr lang="en-US" sz="2600" smtClean="0"/>
              <a:t>INC Issues (historical and active): 	</a:t>
            </a:r>
            <a:r>
              <a:rPr lang="en-US" sz="2600" smtClean="0">
                <a:hlinkClick r:id="rId4"/>
              </a:rPr>
              <a:t>http://www.atis.org/inc/incissue.asp</a:t>
            </a:r>
            <a:endParaRPr lang="en-US" sz="2600" smtClean="0"/>
          </a:p>
          <a:p>
            <a:pPr eaLnBrk="1" hangingPunct="1">
              <a:lnSpc>
                <a:spcPct val="90000"/>
              </a:lnSpc>
            </a:pPr>
            <a:r>
              <a:rPr lang="en-US" sz="2600" smtClean="0"/>
              <a:t>INC Meeting Records: 	</a:t>
            </a:r>
            <a:r>
              <a:rPr lang="en-US" sz="2600" smtClean="0">
                <a:hlinkClick r:id="rId5"/>
              </a:rPr>
              <a:t>http://www.atis.org/inc/mtgs_current.asp</a:t>
            </a:r>
            <a:endParaRPr lang="en-US" sz="2600" smtClean="0"/>
          </a:p>
          <a:p>
            <a:pPr eaLnBrk="1" hangingPunct="1">
              <a:lnSpc>
                <a:spcPct val="90000"/>
              </a:lnSpc>
            </a:pPr>
            <a:r>
              <a:rPr lang="en-US" sz="2600" smtClean="0"/>
              <a:t>INC Published Documents: 	</a:t>
            </a:r>
            <a:r>
              <a:rPr lang="en-US" sz="2600" smtClean="0">
                <a:hlinkClick r:id="rId6"/>
              </a:rPr>
              <a:t>http://www.atis.org/inc/incguides.asp</a:t>
            </a:r>
            <a:endParaRPr lang="en-US" sz="2600" smtClean="0"/>
          </a:p>
          <a:p>
            <a:pPr eaLnBrk="1" hangingPunct="1">
              <a:lnSpc>
                <a:spcPct val="90000"/>
              </a:lnSpc>
            </a:pPr>
            <a:endParaRPr lang="en-US"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ATIS_New082009">
  <a:themeElements>
    <a:clrScheme name="ATIS_New082009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ATIS_New082009">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defRPr>
        </a:defPPr>
      </a:lstStyle>
    </a:lnDef>
  </a:objectDefaults>
  <a:extraClrSchemeLst>
    <a:extraClrScheme>
      <a:clrScheme name="ATIS_New082009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ATIS_New082009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ATIS_New082009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ATIS_New082009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ATIS_New082009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ATIS_New082009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ATIS_New082009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ATIS_New082009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ATIS_New082009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ATIS_New082009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ATIS_New082009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ATIS_New082009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1687</TotalTime>
  <Words>566</Words>
  <Application>Microsoft Office PowerPoint</Application>
  <PresentationFormat>On-screen Show (4:3)</PresentationFormat>
  <Paragraphs>49</Paragraphs>
  <Slides>8</Slides>
  <Notes>0</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8</vt:i4>
      </vt:variant>
    </vt:vector>
  </HeadingPairs>
  <TitlesOfParts>
    <vt:vector size="12" baseType="lpstr">
      <vt:lpstr>Arial</vt:lpstr>
      <vt:lpstr>Calibri</vt:lpstr>
      <vt:lpstr>ATIS_New082009</vt:lpstr>
      <vt:lpstr>Image</vt:lpstr>
      <vt:lpstr>Industry Numbering Committee (INC) Report to the NANC</vt:lpstr>
      <vt:lpstr>INC Meetings</vt:lpstr>
      <vt:lpstr>Slide 3</vt:lpstr>
      <vt:lpstr>Slide 4</vt:lpstr>
      <vt:lpstr>Issues in Initial Closure</vt:lpstr>
      <vt:lpstr>Issues in Initial Pending</vt:lpstr>
      <vt:lpstr>Issues in Final Closure</vt:lpstr>
      <vt:lpstr>Relevant INC Web Pages</vt:lpstr>
    </vt:vector>
  </TitlesOfParts>
  <Company>atis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Jennifer Harrell</dc:creator>
  <cp:lastModifiedBy> </cp:lastModifiedBy>
  <cp:revision>121</cp:revision>
  <dcterms:created xsi:type="dcterms:W3CDTF">2009-08-20T15:50:18Z</dcterms:created>
  <dcterms:modified xsi:type="dcterms:W3CDTF">2011-12-14T16:13:11Z</dcterms:modified>
</cp:coreProperties>
</file>