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48" r:id="rId2"/>
    <p:sldMasterId id="2147483688" r:id="rId3"/>
    <p:sldMasterId id="2147483744" r:id="rId4"/>
  </p:sldMasterIdLst>
  <p:notesMasterIdLst>
    <p:notesMasterId r:id="rId19"/>
  </p:notesMasterIdLst>
  <p:handoutMasterIdLst>
    <p:handoutMasterId r:id="rId20"/>
  </p:handoutMasterIdLst>
  <p:sldIdLst>
    <p:sldId id="256" r:id="rId5"/>
    <p:sldId id="377" r:id="rId6"/>
    <p:sldId id="376" r:id="rId7"/>
    <p:sldId id="320" r:id="rId8"/>
    <p:sldId id="413" r:id="rId9"/>
    <p:sldId id="357" r:id="rId10"/>
    <p:sldId id="397" r:id="rId11"/>
    <p:sldId id="374" r:id="rId12"/>
    <p:sldId id="386" r:id="rId13"/>
    <p:sldId id="388" r:id="rId14"/>
    <p:sldId id="390" r:id="rId15"/>
    <p:sldId id="400" r:id="rId16"/>
    <p:sldId id="401" r:id="rId17"/>
    <p:sldId id="427" r:id="rId18"/>
  </p:sldIdLst>
  <p:sldSz cx="9144000" cy="6858000" type="screen4x3"/>
  <p:notesSz cx="68580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99"/>
    <a:srgbClr val="EFF3EA"/>
    <a:srgbClr val="FFCC00"/>
    <a:srgbClr val="003399"/>
    <a:srgbClr val="EB6115"/>
    <a:srgbClr val="FFFFFF"/>
    <a:srgbClr val="11144F"/>
    <a:srgbClr val="D0D0D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6994" autoAdjust="0"/>
    <p:restoredTop sz="76732" autoAdjust="0"/>
  </p:normalViewPr>
  <p:slideViewPr>
    <p:cSldViewPr snapToGrid="0" snapToObjects="1">
      <p:cViewPr>
        <p:scale>
          <a:sx n="76" d="100"/>
          <a:sy n="76" d="100"/>
        </p:scale>
        <p:origin x="-2532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C3A3E2-523D-4B13-8324-3EF346DE649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FDF103-9F61-4862-BC44-AE9B4C9C6F58}">
      <dgm:prSet phldrT="[Text]" custT="1"/>
      <dgm:spPr/>
      <dgm:t>
        <a:bodyPr/>
        <a:lstStyle/>
        <a:p>
          <a:r>
            <a:rPr lang="en-US" sz="1800" b="1" dirty="0" smtClean="0"/>
            <a:t>Architecture and Services</a:t>
          </a:r>
          <a:endParaRPr lang="en-US" sz="1800" b="1" dirty="0"/>
        </a:p>
      </dgm:t>
    </dgm:pt>
    <dgm:pt modelId="{F583A6D9-AC53-4F14-9AF4-D8708DF93E62}" type="parTrans" cxnId="{075D3863-6BB9-499A-893F-6C91BB54F0AA}">
      <dgm:prSet/>
      <dgm:spPr/>
      <dgm:t>
        <a:bodyPr/>
        <a:lstStyle/>
        <a:p>
          <a:endParaRPr lang="en-US"/>
        </a:p>
      </dgm:t>
    </dgm:pt>
    <dgm:pt modelId="{8343339A-4FF9-4C1D-B044-C1E4CF0C282A}" type="sibTrans" cxnId="{075D3863-6BB9-499A-893F-6C91BB54F0AA}">
      <dgm:prSet/>
      <dgm:spPr/>
      <dgm:t>
        <a:bodyPr/>
        <a:lstStyle/>
        <a:p>
          <a:endParaRPr lang="en-US"/>
        </a:p>
      </dgm:t>
    </dgm:pt>
    <dgm:pt modelId="{9AAB13A9-8395-4FE9-8621-4B8E45A478FA}">
      <dgm:prSet phldrT="[Text]"/>
      <dgm:spPr>
        <a:solidFill>
          <a:schemeClr val="accent1">
            <a:tint val="40000"/>
            <a:hueOff val="0"/>
            <a:satOff val="0"/>
            <a:lumOff val="0"/>
          </a:schemeClr>
        </a:solidFill>
      </dgm:spPr>
      <dgm:t>
        <a:bodyPr/>
        <a:lstStyle/>
        <a:p>
          <a:pPr marL="512763" indent="0">
            <a:tabLst>
              <a:tab pos="3486150" algn="l"/>
            </a:tabLst>
          </a:pPr>
          <a:r>
            <a:rPr lang="en-US" dirty="0" smtClean="0"/>
            <a:t> Wireless and Fixed Architectures	Privacy and Security</a:t>
          </a:r>
          <a:endParaRPr lang="en-US" dirty="0"/>
        </a:p>
      </dgm:t>
    </dgm:pt>
    <dgm:pt modelId="{2DF457CD-5CD3-43B7-9378-70392A7A9EF5}" type="parTrans" cxnId="{6EE9FA4D-A299-4D07-BADB-45D5197552E2}">
      <dgm:prSet/>
      <dgm:spPr/>
      <dgm:t>
        <a:bodyPr/>
        <a:lstStyle/>
        <a:p>
          <a:endParaRPr lang="en-US"/>
        </a:p>
      </dgm:t>
    </dgm:pt>
    <dgm:pt modelId="{0C9CD605-940F-45DD-92FA-732B4977CB17}" type="sibTrans" cxnId="{6EE9FA4D-A299-4D07-BADB-45D5197552E2}">
      <dgm:prSet/>
      <dgm:spPr/>
      <dgm:t>
        <a:bodyPr/>
        <a:lstStyle/>
        <a:p>
          <a:endParaRPr lang="en-US"/>
        </a:p>
      </dgm:t>
    </dgm:pt>
    <dgm:pt modelId="{F21326C7-F9B3-443D-977A-C68CFBD59888}">
      <dgm:prSet phldrT="[Text]" custT="1"/>
      <dgm:spPr/>
      <dgm:t>
        <a:bodyPr/>
        <a:lstStyle/>
        <a:p>
          <a:r>
            <a:rPr lang="en-US" sz="1800" b="1" dirty="0" smtClean="0"/>
            <a:t>Information Infrastructure</a:t>
          </a:r>
          <a:endParaRPr lang="en-US" sz="1800" b="1" dirty="0"/>
        </a:p>
      </dgm:t>
    </dgm:pt>
    <dgm:pt modelId="{0464C43A-542F-475D-80C6-70098098DD22}" type="parTrans" cxnId="{9E8885BB-9D44-44AE-847C-8E51F03F9A24}">
      <dgm:prSet/>
      <dgm:spPr/>
      <dgm:t>
        <a:bodyPr/>
        <a:lstStyle/>
        <a:p>
          <a:endParaRPr lang="en-US"/>
        </a:p>
      </dgm:t>
    </dgm:pt>
    <dgm:pt modelId="{43AAE1F3-6A89-480C-9F8F-275731B0458D}" type="sibTrans" cxnId="{9E8885BB-9D44-44AE-847C-8E51F03F9A24}">
      <dgm:prSet/>
      <dgm:spPr/>
      <dgm:t>
        <a:bodyPr/>
        <a:lstStyle/>
        <a:p>
          <a:endParaRPr lang="en-US"/>
        </a:p>
      </dgm:t>
    </dgm:pt>
    <dgm:pt modelId="{658DBA44-5902-41FB-A773-BFBFB5540676}">
      <dgm:prSet phldrT="[Text]"/>
      <dgm:spPr>
        <a:solidFill>
          <a:schemeClr val="accent1">
            <a:tint val="40000"/>
            <a:hueOff val="0"/>
            <a:satOff val="0"/>
            <a:lumOff val="0"/>
          </a:schemeClr>
        </a:solidFill>
      </dgm:spPr>
      <dgm:t>
        <a:bodyPr/>
        <a:lstStyle/>
        <a:p>
          <a:pPr marL="512763" indent="0">
            <a:tabLst>
              <a:tab pos="3486150" algn="l"/>
            </a:tabLst>
          </a:pPr>
          <a:r>
            <a:rPr lang="en-US" dirty="0" smtClean="0"/>
            <a:t> Industry Numbering	FCC Engagement on Numbering</a:t>
          </a:r>
          <a:endParaRPr lang="en-US" dirty="0"/>
        </a:p>
      </dgm:t>
    </dgm:pt>
    <dgm:pt modelId="{F6DF308B-963B-461F-A65C-2C99857342CD}" type="parTrans" cxnId="{02CF0F8A-5D0D-47FA-90DD-7A2DAC8EA647}">
      <dgm:prSet/>
      <dgm:spPr/>
      <dgm:t>
        <a:bodyPr/>
        <a:lstStyle/>
        <a:p>
          <a:endParaRPr lang="en-US"/>
        </a:p>
      </dgm:t>
    </dgm:pt>
    <dgm:pt modelId="{048F7360-E61E-40C2-8702-327EB80D9240}" type="sibTrans" cxnId="{02CF0F8A-5D0D-47FA-90DD-7A2DAC8EA647}">
      <dgm:prSet/>
      <dgm:spPr/>
      <dgm:t>
        <a:bodyPr/>
        <a:lstStyle/>
        <a:p>
          <a:endParaRPr lang="en-US"/>
        </a:p>
      </dgm:t>
    </dgm:pt>
    <dgm:pt modelId="{AE9D2080-4B97-43FB-A499-41021E3EA6A4}">
      <dgm:prSet phldrT="[Text]" custT="1"/>
      <dgm:spPr/>
      <dgm:t>
        <a:bodyPr/>
        <a:lstStyle/>
        <a:p>
          <a:r>
            <a:rPr lang="en-US" sz="1800" b="1" dirty="0" smtClean="0"/>
            <a:t>Operational Excellence</a:t>
          </a:r>
          <a:endParaRPr lang="en-US" sz="1800" b="1" dirty="0"/>
        </a:p>
      </dgm:t>
    </dgm:pt>
    <dgm:pt modelId="{E79AE968-F1CF-42A5-B525-B99DF0206DBF}" type="parTrans" cxnId="{BE3E4F4D-7F2E-4B8F-B05F-86ACC6F9EB5C}">
      <dgm:prSet/>
      <dgm:spPr/>
      <dgm:t>
        <a:bodyPr/>
        <a:lstStyle/>
        <a:p>
          <a:endParaRPr lang="en-US"/>
        </a:p>
      </dgm:t>
    </dgm:pt>
    <dgm:pt modelId="{7E94C6A2-3DA8-4347-9B1B-34631D04D2CB}" type="sibTrans" cxnId="{BE3E4F4D-7F2E-4B8F-B05F-86ACC6F9EB5C}">
      <dgm:prSet/>
      <dgm:spPr/>
      <dgm:t>
        <a:bodyPr/>
        <a:lstStyle/>
        <a:p>
          <a:endParaRPr lang="en-US"/>
        </a:p>
      </dgm:t>
    </dgm:pt>
    <dgm:pt modelId="{A56AF470-9A40-4F4C-9D79-436349ACFA17}">
      <dgm:prSet phldrT="[Text]"/>
      <dgm:spPr>
        <a:solidFill>
          <a:schemeClr val="accent1">
            <a:tint val="40000"/>
            <a:hueOff val="0"/>
            <a:satOff val="0"/>
            <a:lumOff val="0"/>
          </a:schemeClr>
        </a:solidFill>
      </dgm:spPr>
      <dgm:t>
        <a:bodyPr/>
        <a:lstStyle/>
        <a:p>
          <a:pPr marL="573088" indent="0">
            <a:tabLst>
              <a:tab pos="3486150" algn="l"/>
            </a:tabLst>
          </a:pPr>
          <a:r>
            <a:rPr lang="en-US" dirty="0" smtClean="0"/>
            <a:t> Synchronization	FCC Meetings on: </a:t>
          </a:r>
          <a:endParaRPr lang="en-US" dirty="0"/>
        </a:p>
      </dgm:t>
    </dgm:pt>
    <dgm:pt modelId="{BC4AE50C-C500-4566-B453-A361609FD10B}" type="parTrans" cxnId="{98034A39-275E-42C6-9BF8-863897818C25}">
      <dgm:prSet/>
      <dgm:spPr/>
      <dgm:t>
        <a:bodyPr/>
        <a:lstStyle/>
        <a:p>
          <a:endParaRPr lang="en-US"/>
        </a:p>
      </dgm:t>
    </dgm:pt>
    <dgm:pt modelId="{278FF10D-822B-4C6F-A895-97D163399107}" type="sibTrans" cxnId="{98034A39-275E-42C6-9BF8-863897818C25}">
      <dgm:prSet/>
      <dgm:spPr/>
      <dgm:t>
        <a:bodyPr/>
        <a:lstStyle/>
        <a:p>
          <a:endParaRPr lang="en-US"/>
        </a:p>
      </dgm:t>
    </dgm:pt>
    <dgm:pt modelId="{25EBD81B-4EC9-4BFE-B0E4-84BFD91FB58C}">
      <dgm:prSet phldrT="[Text]"/>
      <dgm:spPr>
        <a:solidFill>
          <a:schemeClr val="accent1">
            <a:tint val="40000"/>
            <a:hueOff val="0"/>
            <a:satOff val="0"/>
            <a:lumOff val="0"/>
          </a:schemeClr>
        </a:solidFill>
      </dgm:spPr>
      <dgm:t>
        <a:bodyPr/>
        <a:lstStyle/>
        <a:p>
          <a:pPr marL="512763" indent="0">
            <a:tabLst>
              <a:tab pos="3486150" algn="l"/>
            </a:tabLst>
          </a:pPr>
          <a:r>
            <a:rPr lang="en-US" dirty="0" smtClean="0"/>
            <a:t> Multimedia Emergency Services	Public Safety</a:t>
          </a:r>
          <a:endParaRPr lang="en-US" dirty="0"/>
        </a:p>
      </dgm:t>
    </dgm:pt>
    <dgm:pt modelId="{DD3EA634-1CA1-4D75-A62F-211B171D3473}" type="parTrans" cxnId="{E1219BE1-7703-4F37-B891-741C2463D6AC}">
      <dgm:prSet/>
      <dgm:spPr/>
      <dgm:t>
        <a:bodyPr/>
        <a:lstStyle/>
        <a:p>
          <a:endParaRPr lang="en-US"/>
        </a:p>
      </dgm:t>
    </dgm:pt>
    <dgm:pt modelId="{4BCF9E7A-093F-48DA-8F09-D13110B7B023}" type="sibTrans" cxnId="{E1219BE1-7703-4F37-B891-741C2463D6AC}">
      <dgm:prSet/>
      <dgm:spPr/>
      <dgm:t>
        <a:bodyPr/>
        <a:lstStyle/>
        <a:p>
          <a:endParaRPr lang="en-US"/>
        </a:p>
      </dgm:t>
    </dgm:pt>
    <dgm:pt modelId="{6786C38A-EAE6-4DFE-A351-58C038173C00}">
      <dgm:prSet phldrT="[Text]"/>
      <dgm:spPr>
        <a:solidFill>
          <a:schemeClr val="accent1">
            <a:tint val="40000"/>
            <a:hueOff val="0"/>
            <a:satOff val="0"/>
            <a:lumOff val="0"/>
          </a:schemeClr>
        </a:solidFill>
      </dgm:spPr>
      <dgm:t>
        <a:bodyPr/>
        <a:lstStyle/>
        <a:p>
          <a:pPr marL="512763" indent="0">
            <a:tabLst>
              <a:tab pos="3486150" algn="l"/>
            </a:tabLst>
          </a:pPr>
          <a:r>
            <a:rPr lang="en-US" dirty="0" smtClean="0"/>
            <a:t> Communications APIs (ORCA)	</a:t>
          </a:r>
          <a:endParaRPr lang="en-US" dirty="0"/>
        </a:p>
      </dgm:t>
    </dgm:pt>
    <dgm:pt modelId="{E787FE19-F230-40AF-8E01-DE9670B04829}" type="parTrans" cxnId="{D0749E3B-41F1-4708-8222-D923E40375AD}">
      <dgm:prSet/>
      <dgm:spPr/>
      <dgm:t>
        <a:bodyPr/>
        <a:lstStyle/>
        <a:p>
          <a:endParaRPr lang="en-US"/>
        </a:p>
      </dgm:t>
    </dgm:pt>
    <dgm:pt modelId="{5E915A7F-AB5D-4552-8ECB-536D53C485FC}" type="sibTrans" cxnId="{D0749E3B-41F1-4708-8222-D923E40375AD}">
      <dgm:prSet/>
      <dgm:spPr/>
      <dgm:t>
        <a:bodyPr/>
        <a:lstStyle/>
        <a:p>
          <a:endParaRPr lang="en-US"/>
        </a:p>
      </dgm:t>
    </dgm:pt>
    <dgm:pt modelId="{2A03B884-B8F8-465D-B500-81B310242FD2}">
      <dgm:prSet phldrT="[Text]"/>
      <dgm:spPr>
        <a:solidFill>
          <a:schemeClr val="accent1">
            <a:tint val="40000"/>
            <a:hueOff val="0"/>
            <a:satOff val="0"/>
            <a:lumOff val="0"/>
          </a:schemeClr>
        </a:solidFill>
      </dgm:spPr>
      <dgm:t>
        <a:bodyPr/>
        <a:lstStyle/>
        <a:p>
          <a:pPr marL="512763" indent="0">
            <a:tabLst>
              <a:tab pos="3486150" algn="l"/>
            </a:tabLst>
          </a:pPr>
          <a:r>
            <a:rPr lang="en-US" dirty="0" smtClean="0"/>
            <a:t> Inventory Management	FCC Numbering Workshop</a:t>
          </a:r>
          <a:endParaRPr lang="en-US" dirty="0"/>
        </a:p>
      </dgm:t>
    </dgm:pt>
    <dgm:pt modelId="{506329B2-1237-43B8-A5A7-84B22123D2CE}" type="parTrans" cxnId="{B9A0CCFD-F282-4FFD-995B-950146953F4C}">
      <dgm:prSet/>
      <dgm:spPr/>
      <dgm:t>
        <a:bodyPr/>
        <a:lstStyle/>
        <a:p>
          <a:endParaRPr lang="en-US"/>
        </a:p>
      </dgm:t>
    </dgm:pt>
    <dgm:pt modelId="{7AC410E3-3F68-4BD2-9858-DE64C103EF14}" type="sibTrans" cxnId="{B9A0CCFD-F282-4FFD-995B-950146953F4C}">
      <dgm:prSet/>
      <dgm:spPr/>
      <dgm:t>
        <a:bodyPr/>
        <a:lstStyle/>
        <a:p>
          <a:endParaRPr lang="en-US"/>
        </a:p>
      </dgm:t>
    </dgm:pt>
    <dgm:pt modelId="{A5DF8E6B-864B-4EC8-ABD9-92298E6DC26A}">
      <dgm:prSet phldrT="[Text]"/>
      <dgm:spPr>
        <a:solidFill>
          <a:schemeClr val="accent1">
            <a:tint val="40000"/>
            <a:hueOff val="0"/>
            <a:satOff val="0"/>
            <a:lumOff val="0"/>
          </a:schemeClr>
        </a:solidFill>
      </dgm:spPr>
      <dgm:t>
        <a:bodyPr/>
        <a:lstStyle/>
        <a:p>
          <a:pPr marL="512763" indent="0">
            <a:tabLst>
              <a:tab pos="3486150" algn="l"/>
            </a:tabLst>
          </a:pPr>
          <a:r>
            <a:rPr lang="en-US" dirty="0" smtClean="0"/>
            <a:t> Ordering and Billing</a:t>
          </a:r>
          <a:endParaRPr lang="en-US" dirty="0"/>
        </a:p>
      </dgm:t>
    </dgm:pt>
    <dgm:pt modelId="{980A28B3-9214-46CA-AC01-57B35785A5B2}" type="parTrans" cxnId="{A80D882D-21C4-43EB-A6A4-5A3B5FB1B48E}">
      <dgm:prSet/>
      <dgm:spPr/>
      <dgm:t>
        <a:bodyPr/>
        <a:lstStyle/>
        <a:p>
          <a:endParaRPr lang="en-US"/>
        </a:p>
      </dgm:t>
    </dgm:pt>
    <dgm:pt modelId="{E3E92F37-F35B-4694-829E-7F747F4ADB00}" type="sibTrans" cxnId="{A80D882D-21C4-43EB-A6A4-5A3B5FB1B48E}">
      <dgm:prSet/>
      <dgm:spPr/>
      <dgm:t>
        <a:bodyPr/>
        <a:lstStyle/>
        <a:p>
          <a:endParaRPr lang="en-US"/>
        </a:p>
      </dgm:t>
    </dgm:pt>
    <dgm:pt modelId="{C964B3CC-31DB-4FA3-9928-5B4CE35530D3}">
      <dgm:prSet phldrT="[Text]"/>
      <dgm:spPr>
        <a:solidFill>
          <a:schemeClr val="accent1">
            <a:tint val="40000"/>
            <a:hueOff val="0"/>
            <a:satOff val="0"/>
            <a:lumOff val="0"/>
          </a:schemeClr>
        </a:solidFill>
      </dgm:spPr>
      <dgm:t>
        <a:bodyPr/>
        <a:lstStyle/>
        <a:p>
          <a:pPr marL="512763" indent="0">
            <a:tabLst>
              <a:tab pos="3486150" algn="l"/>
            </a:tabLst>
          </a:pPr>
          <a:r>
            <a:rPr lang="en-US" dirty="0" smtClean="0"/>
            <a:t> SMS/800 Number Administration</a:t>
          </a:r>
          <a:endParaRPr lang="en-US" dirty="0"/>
        </a:p>
      </dgm:t>
    </dgm:pt>
    <dgm:pt modelId="{2047A3AF-E1A8-4CE7-9771-511F632B9C3F}" type="parTrans" cxnId="{C104C2EE-65CB-4047-BDFD-B03813414EF4}">
      <dgm:prSet/>
      <dgm:spPr/>
      <dgm:t>
        <a:bodyPr/>
        <a:lstStyle/>
        <a:p>
          <a:endParaRPr lang="en-US"/>
        </a:p>
      </dgm:t>
    </dgm:pt>
    <dgm:pt modelId="{6BAA6E1A-B732-43A8-BE2B-9E4F0ABE5B8D}" type="sibTrans" cxnId="{C104C2EE-65CB-4047-BDFD-B03813414EF4}">
      <dgm:prSet/>
      <dgm:spPr/>
      <dgm:t>
        <a:bodyPr/>
        <a:lstStyle/>
        <a:p>
          <a:endParaRPr lang="en-US"/>
        </a:p>
      </dgm:t>
    </dgm:pt>
    <dgm:pt modelId="{FBE15110-A3AD-4E2E-A9C0-4E50826EE8DD}">
      <dgm:prSet phldrT="[Text]"/>
      <dgm:spPr>
        <a:solidFill>
          <a:schemeClr val="accent1">
            <a:tint val="40000"/>
            <a:hueOff val="0"/>
            <a:satOff val="0"/>
            <a:lumOff val="0"/>
          </a:schemeClr>
        </a:solidFill>
      </dgm:spPr>
      <dgm:t>
        <a:bodyPr/>
        <a:lstStyle/>
        <a:p>
          <a:pPr marL="573088" indent="0">
            <a:tabLst>
              <a:tab pos="3486150" algn="l"/>
            </a:tabLst>
          </a:pPr>
          <a:r>
            <a:rPr lang="en-US" dirty="0" smtClean="0"/>
            <a:t> Next Generation Interconnection	- Rural Call Completion</a:t>
          </a:r>
          <a:endParaRPr lang="en-US" dirty="0"/>
        </a:p>
      </dgm:t>
    </dgm:pt>
    <dgm:pt modelId="{54D438EB-4E49-4DCB-ABF1-3A7E4B0D58AB}" type="parTrans" cxnId="{54DD16CE-81D3-4222-B971-2B5F66C1E361}">
      <dgm:prSet/>
      <dgm:spPr/>
      <dgm:t>
        <a:bodyPr/>
        <a:lstStyle/>
        <a:p>
          <a:endParaRPr lang="en-US"/>
        </a:p>
      </dgm:t>
    </dgm:pt>
    <dgm:pt modelId="{62035D9D-9EAB-44DE-A816-770944145F45}" type="sibTrans" cxnId="{54DD16CE-81D3-4222-B971-2B5F66C1E361}">
      <dgm:prSet/>
      <dgm:spPr/>
      <dgm:t>
        <a:bodyPr/>
        <a:lstStyle/>
        <a:p>
          <a:endParaRPr lang="en-US"/>
        </a:p>
      </dgm:t>
    </dgm:pt>
    <dgm:pt modelId="{23FC206E-093C-4031-8018-A2A32AAE8E0A}">
      <dgm:prSet phldrT="[Text]"/>
      <dgm:spPr>
        <a:solidFill>
          <a:schemeClr val="accent1">
            <a:tint val="40000"/>
            <a:hueOff val="0"/>
            <a:satOff val="0"/>
            <a:lumOff val="0"/>
          </a:schemeClr>
        </a:solidFill>
      </dgm:spPr>
      <dgm:t>
        <a:bodyPr/>
        <a:lstStyle/>
        <a:p>
          <a:pPr marL="573088" indent="0">
            <a:tabLst>
              <a:tab pos="3486150" algn="l"/>
            </a:tabLst>
          </a:pPr>
          <a:r>
            <a:rPr lang="en-US" dirty="0" smtClean="0"/>
            <a:t> Network Reliability	- Network Reliability</a:t>
          </a:r>
          <a:endParaRPr lang="en-US" dirty="0"/>
        </a:p>
      </dgm:t>
    </dgm:pt>
    <dgm:pt modelId="{8BB9BE28-0CF6-4A45-87E5-F4B0351A6E90}" type="parTrans" cxnId="{2A814A40-AC17-413D-8F8D-45164829D5C6}">
      <dgm:prSet/>
      <dgm:spPr/>
      <dgm:t>
        <a:bodyPr/>
        <a:lstStyle/>
        <a:p>
          <a:endParaRPr lang="en-US"/>
        </a:p>
      </dgm:t>
    </dgm:pt>
    <dgm:pt modelId="{78226704-07B0-42EA-A529-B0E9E745BBF2}" type="sibTrans" cxnId="{2A814A40-AC17-413D-8F8D-45164829D5C6}">
      <dgm:prSet/>
      <dgm:spPr/>
      <dgm:t>
        <a:bodyPr/>
        <a:lstStyle/>
        <a:p>
          <a:endParaRPr lang="en-US"/>
        </a:p>
      </dgm:t>
    </dgm:pt>
    <dgm:pt modelId="{00AA478C-D31B-4EFC-A7C0-68B48FD1D18D}">
      <dgm:prSet phldrT="[Text]"/>
      <dgm:spPr>
        <a:solidFill>
          <a:schemeClr val="accent1">
            <a:tint val="40000"/>
            <a:hueOff val="0"/>
            <a:satOff val="0"/>
            <a:lumOff val="0"/>
          </a:schemeClr>
        </a:solidFill>
      </dgm:spPr>
      <dgm:t>
        <a:bodyPr/>
        <a:lstStyle/>
        <a:p>
          <a:pPr marL="512763" indent="0">
            <a:tabLst>
              <a:tab pos="3486150" algn="l"/>
            </a:tabLst>
          </a:pPr>
          <a:r>
            <a:rPr lang="en-US" dirty="0" smtClean="0"/>
            <a:t> IP-Services Interconnection	</a:t>
          </a:r>
          <a:endParaRPr lang="en-US" dirty="0"/>
        </a:p>
      </dgm:t>
    </dgm:pt>
    <dgm:pt modelId="{6C2C4085-34CF-49A5-878D-6C6B17CF1A44}" type="parTrans" cxnId="{12CA07EF-C98B-4992-B69B-03727B2C85F1}">
      <dgm:prSet/>
      <dgm:spPr/>
      <dgm:t>
        <a:bodyPr/>
        <a:lstStyle/>
        <a:p>
          <a:endParaRPr lang="en-US"/>
        </a:p>
      </dgm:t>
    </dgm:pt>
    <dgm:pt modelId="{3E5E42BE-AF64-4015-9A3A-4E26E6382125}" type="sibTrans" cxnId="{12CA07EF-C98B-4992-B69B-03727B2C85F1}">
      <dgm:prSet/>
      <dgm:spPr/>
      <dgm:t>
        <a:bodyPr/>
        <a:lstStyle/>
        <a:p>
          <a:endParaRPr lang="en-US"/>
        </a:p>
      </dgm:t>
    </dgm:pt>
    <dgm:pt modelId="{B67ECB18-E2C1-4147-8F50-3FBE255415B7}" type="pres">
      <dgm:prSet presAssocID="{5BC3A3E2-523D-4B13-8324-3EF346DE649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472C26-AC18-4F41-A396-383D937CEB52}" type="pres">
      <dgm:prSet presAssocID="{BBFDF103-9F61-4862-BC44-AE9B4C9C6F58}" presName="linNode" presStyleCnt="0"/>
      <dgm:spPr/>
    </dgm:pt>
    <dgm:pt modelId="{2A6818C3-48BA-4489-AA24-7E35B1186AEE}" type="pres">
      <dgm:prSet presAssocID="{BBFDF103-9F61-4862-BC44-AE9B4C9C6F58}" presName="parentText" presStyleLbl="node1" presStyleIdx="0" presStyleCnt="3" custScaleX="660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A7AE58-7203-4C58-BFF5-4B64455DD51E}" type="pres">
      <dgm:prSet presAssocID="{BBFDF103-9F61-4862-BC44-AE9B4C9C6F58}" presName="descendantText" presStyleLbl="alignAccFollowNode1" presStyleIdx="0" presStyleCnt="3" custScaleX="1190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2CB649-06BA-4F8B-86DB-33A90E72F62C}" type="pres">
      <dgm:prSet presAssocID="{8343339A-4FF9-4C1D-B044-C1E4CF0C282A}" presName="sp" presStyleCnt="0"/>
      <dgm:spPr/>
    </dgm:pt>
    <dgm:pt modelId="{B3A36DC7-C34F-417B-B30E-901BF27EB712}" type="pres">
      <dgm:prSet presAssocID="{F21326C7-F9B3-443D-977A-C68CFBD59888}" presName="linNode" presStyleCnt="0"/>
      <dgm:spPr/>
    </dgm:pt>
    <dgm:pt modelId="{BC83F901-DF98-4CF4-9CA0-2B925F835839}" type="pres">
      <dgm:prSet presAssocID="{F21326C7-F9B3-443D-977A-C68CFBD59888}" presName="parentText" presStyleLbl="node1" presStyleIdx="1" presStyleCnt="3" custScaleX="6607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163ABC-1E56-449C-BA1D-A1952954CA5D}" type="pres">
      <dgm:prSet presAssocID="{F21326C7-F9B3-443D-977A-C68CFBD59888}" presName="descendantText" presStyleLbl="alignAccFollowNode1" presStyleIdx="1" presStyleCnt="3" custScaleX="1191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0D361E-F473-4476-BD2E-50130B155543}" type="pres">
      <dgm:prSet presAssocID="{43AAE1F3-6A89-480C-9F8F-275731B0458D}" presName="sp" presStyleCnt="0"/>
      <dgm:spPr/>
    </dgm:pt>
    <dgm:pt modelId="{96DB03CC-82C9-4325-A1CA-097534EF213B}" type="pres">
      <dgm:prSet presAssocID="{AE9D2080-4B97-43FB-A499-41021E3EA6A4}" presName="linNode" presStyleCnt="0"/>
      <dgm:spPr/>
    </dgm:pt>
    <dgm:pt modelId="{770E43FD-4593-425B-BF56-0AF8E3A3D8CA}" type="pres">
      <dgm:prSet presAssocID="{AE9D2080-4B97-43FB-A499-41021E3EA6A4}" presName="parentText" presStyleLbl="node1" presStyleIdx="2" presStyleCnt="3" custScaleX="6481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C83918-CE0A-4E2D-917C-FE4C814C671B}" type="pres">
      <dgm:prSet presAssocID="{AE9D2080-4B97-43FB-A499-41021E3EA6A4}" presName="descendantText" presStyleLbl="alignAccFollowNode1" presStyleIdx="2" presStyleCnt="3" custScaleX="1190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2AFCBF-CE1A-4597-A44A-AE0456128247}" type="presOf" srcId="{A56AF470-9A40-4F4C-9D79-436349ACFA17}" destId="{D1C83918-CE0A-4E2D-917C-FE4C814C671B}" srcOrd="0" destOrd="0" presId="urn:microsoft.com/office/officeart/2005/8/layout/vList5"/>
    <dgm:cxn modelId="{075D3863-6BB9-499A-893F-6C91BB54F0AA}" srcId="{5BC3A3E2-523D-4B13-8324-3EF346DE6496}" destId="{BBFDF103-9F61-4862-BC44-AE9B4C9C6F58}" srcOrd="0" destOrd="0" parTransId="{F583A6D9-AC53-4F14-9AF4-D8708DF93E62}" sibTransId="{8343339A-4FF9-4C1D-B044-C1E4CF0C282A}"/>
    <dgm:cxn modelId="{D0749E3B-41F1-4708-8222-D923E40375AD}" srcId="{BBFDF103-9F61-4862-BC44-AE9B4C9C6F58}" destId="{6786C38A-EAE6-4DFE-A351-58C038173C00}" srcOrd="3" destOrd="0" parTransId="{E787FE19-F230-40AF-8E01-DE9670B04829}" sibTransId="{5E915A7F-AB5D-4552-8ECB-536D53C485FC}"/>
    <dgm:cxn modelId="{97C9CC03-E5CA-478C-9D27-A6A7D776AEE0}" type="presOf" srcId="{00AA478C-D31B-4EFC-A7C0-68B48FD1D18D}" destId="{D7A7AE58-7203-4C58-BFF5-4B64455DD51E}" srcOrd="0" destOrd="2" presId="urn:microsoft.com/office/officeart/2005/8/layout/vList5"/>
    <dgm:cxn modelId="{2A814A40-AC17-413D-8F8D-45164829D5C6}" srcId="{AE9D2080-4B97-43FB-A499-41021E3EA6A4}" destId="{23FC206E-093C-4031-8018-A2A32AAE8E0A}" srcOrd="2" destOrd="0" parTransId="{8BB9BE28-0CF6-4A45-87E5-F4B0351A6E90}" sibTransId="{78226704-07B0-42EA-A529-B0E9E745BBF2}"/>
    <dgm:cxn modelId="{E1219BE1-7703-4F37-B891-741C2463D6AC}" srcId="{BBFDF103-9F61-4862-BC44-AE9B4C9C6F58}" destId="{25EBD81B-4EC9-4BFE-B0E4-84BFD91FB58C}" srcOrd="1" destOrd="0" parTransId="{DD3EA634-1CA1-4D75-A62F-211B171D3473}" sibTransId="{4BCF9E7A-093F-48DA-8F09-D13110B7B023}"/>
    <dgm:cxn modelId="{6EE9FA4D-A299-4D07-BADB-45D5197552E2}" srcId="{BBFDF103-9F61-4862-BC44-AE9B4C9C6F58}" destId="{9AAB13A9-8395-4FE9-8621-4B8E45A478FA}" srcOrd="0" destOrd="0" parTransId="{2DF457CD-5CD3-43B7-9378-70392A7A9EF5}" sibTransId="{0C9CD605-940F-45DD-92FA-732B4977CB17}"/>
    <dgm:cxn modelId="{02CF0F8A-5D0D-47FA-90DD-7A2DAC8EA647}" srcId="{F21326C7-F9B3-443D-977A-C68CFBD59888}" destId="{658DBA44-5902-41FB-A773-BFBFB5540676}" srcOrd="0" destOrd="0" parTransId="{F6DF308B-963B-461F-A65C-2C99857342CD}" sibTransId="{048F7360-E61E-40C2-8702-327EB80D9240}"/>
    <dgm:cxn modelId="{9E8885BB-9D44-44AE-847C-8E51F03F9A24}" srcId="{5BC3A3E2-523D-4B13-8324-3EF346DE6496}" destId="{F21326C7-F9B3-443D-977A-C68CFBD59888}" srcOrd="1" destOrd="0" parTransId="{0464C43A-542F-475D-80C6-70098098DD22}" sibTransId="{43AAE1F3-6A89-480C-9F8F-275731B0458D}"/>
    <dgm:cxn modelId="{584047E0-3BE3-4C16-A2C8-060E3076F993}" type="presOf" srcId="{2A03B884-B8F8-465D-B500-81B310242FD2}" destId="{5D163ABC-1E56-449C-BA1D-A1952954CA5D}" srcOrd="0" destOrd="1" presId="urn:microsoft.com/office/officeart/2005/8/layout/vList5"/>
    <dgm:cxn modelId="{76246CDE-0298-4637-AE81-3D12F409A342}" type="presOf" srcId="{C964B3CC-31DB-4FA3-9928-5B4CE35530D3}" destId="{5D163ABC-1E56-449C-BA1D-A1952954CA5D}" srcOrd="0" destOrd="3" presId="urn:microsoft.com/office/officeart/2005/8/layout/vList5"/>
    <dgm:cxn modelId="{A20CEF73-3E77-45FF-A0BB-8FA56A12911B}" type="presOf" srcId="{BBFDF103-9F61-4862-BC44-AE9B4C9C6F58}" destId="{2A6818C3-48BA-4489-AA24-7E35B1186AEE}" srcOrd="0" destOrd="0" presId="urn:microsoft.com/office/officeart/2005/8/layout/vList5"/>
    <dgm:cxn modelId="{E5C2B99F-2000-401A-87AF-730079EFE9DD}" type="presOf" srcId="{5BC3A3E2-523D-4B13-8324-3EF346DE6496}" destId="{B67ECB18-E2C1-4147-8F50-3FBE255415B7}" srcOrd="0" destOrd="0" presId="urn:microsoft.com/office/officeart/2005/8/layout/vList5"/>
    <dgm:cxn modelId="{BE3E4F4D-7F2E-4B8F-B05F-86ACC6F9EB5C}" srcId="{5BC3A3E2-523D-4B13-8324-3EF346DE6496}" destId="{AE9D2080-4B97-43FB-A499-41021E3EA6A4}" srcOrd="2" destOrd="0" parTransId="{E79AE968-F1CF-42A5-B525-B99DF0206DBF}" sibTransId="{7E94C6A2-3DA8-4347-9B1B-34631D04D2CB}"/>
    <dgm:cxn modelId="{71C2D3E7-170F-4572-8773-337D7DC01287}" type="presOf" srcId="{658DBA44-5902-41FB-A773-BFBFB5540676}" destId="{5D163ABC-1E56-449C-BA1D-A1952954CA5D}" srcOrd="0" destOrd="0" presId="urn:microsoft.com/office/officeart/2005/8/layout/vList5"/>
    <dgm:cxn modelId="{A2FE0942-E487-4DAD-A957-20BF6CADE68A}" type="presOf" srcId="{F21326C7-F9B3-443D-977A-C68CFBD59888}" destId="{BC83F901-DF98-4CF4-9CA0-2B925F835839}" srcOrd="0" destOrd="0" presId="urn:microsoft.com/office/officeart/2005/8/layout/vList5"/>
    <dgm:cxn modelId="{A4CEA1C1-B884-4173-9194-3D3042E37283}" type="presOf" srcId="{A5DF8E6B-864B-4EC8-ABD9-92298E6DC26A}" destId="{5D163ABC-1E56-449C-BA1D-A1952954CA5D}" srcOrd="0" destOrd="2" presId="urn:microsoft.com/office/officeart/2005/8/layout/vList5"/>
    <dgm:cxn modelId="{A80D882D-21C4-43EB-A6A4-5A3B5FB1B48E}" srcId="{F21326C7-F9B3-443D-977A-C68CFBD59888}" destId="{A5DF8E6B-864B-4EC8-ABD9-92298E6DC26A}" srcOrd="2" destOrd="0" parTransId="{980A28B3-9214-46CA-AC01-57B35785A5B2}" sibTransId="{E3E92F37-F35B-4694-829E-7F747F4ADB00}"/>
    <dgm:cxn modelId="{12CA07EF-C98B-4992-B69B-03727B2C85F1}" srcId="{BBFDF103-9F61-4862-BC44-AE9B4C9C6F58}" destId="{00AA478C-D31B-4EFC-A7C0-68B48FD1D18D}" srcOrd="2" destOrd="0" parTransId="{6C2C4085-34CF-49A5-878D-6C6B17CF1A44}" sibTransId="{3E5E42BE-AF64-4015-9A3A-4E26E6382125}"/>
    <dgm:cxn modelId="{54DD16CE-81D3-4222-B971-2B5F66C1E361}" srcId="{AE9D2080-4B97-43FB-A499-41021E3EA6A4}" destId="{FBE15110-A3AD-4E2E-A9C0-4E50826EE8DD}" srcOrd="1" destOrd="0" parTransId="{54D438EB-4E49-4DCB-ABF1-3A7E4B0D58AB}" sibTransId="{62035D9D-9EAB-44DE-A816-770944145F45}"/>
    <dgm:cxn modelId="{FF52D6C2-6620-4129-BC28-360AF0B36346}" type="presOf" srcId="{23FC206E-093C-4031-8018-A2A32AAE8E0A}" destId="{D1C83918-CE0A-4E2D-917C-FE4C814C671B}" srcOrd="0" destOrd="2" presId="urn:microsoft.com/office/officeart/2005/8/layout/vList5"/>
    <dgm:cxn modelId="{783F4411-D1AB-4ABD-A926-07E488B8B392}" type="presOf" srcId="{9AAB13A9-8395-4FE9-8621-4B8E45A478FA}" destId="{D7A7AE58-7203-4C58-BFF5-4B64455DD51E}" srcOrd="0" destOrd="0" presId="urn:microsoft.com/office/officeart/2005/8/layout/vList5"/>
    <dgm:cxn modelId="{DFF9ED87-D75C-46F7-9D27-C2E1BE8B9691}" type="presOf" srcId="{AE9D2080-4B97-43FB-A499-41021E3EA6A4}" destId="{770E43FD-4593-425B-BF56-0AF8E3A3D8CA}" srcOrd="0" destOrd="0" presId="urn:microsoft.com/office/officeart/2005/8/layout/vList5"/>
    <dgm:cxn modelId="{28AAB172-CFE0-4052-9AB8-BF2FF958C720}" type="presOf" srcId="{FBE15110-A3AD-4E2E-A9C0-4E50826EE8DD}" destId="{D1C83918-CE0A-4E2D-917C-FE4C814C671B}" srcOrd="0" destOrd="1" presId="urn:microsoft.com/office/officeart/2005/8/layout/vList5"/>
    <dgm:cxn modelId="{CEEA6BBB-EC59-4679-9658-7D192EEB0D33}" type="presOf" srcId="{6786C38A-EAE6-4DFE-A351-58C038173C00}" destId="{D7A7AE58-7203-4C58-BFF5-4B64455DD51E}" srcOrd="0" destOrd="3" presId="urn:microsoft.com/office/officeart/2005/8/layout/vList5"/>
    <dgm:cxn modelId="{B9A0CCFD-F282-4FFD-995B-950146953F4C}" srcId="{F21326C7-F9B3-443D-977A-C68CFBD59888}" destId="{2A03B884-B8F8-465D-B500-81B310242FD2}" srcOrd="1" destOrd="0" parTransId="{506329B2-1237-43B8-A5A7-84B22123D2CE}" sibTransId="{7AC410E3-3F68-4BD2-9858-DE64C103EF14}"/>
    <dgm:cxn modelId="{98034A39-275E-42C6-9BF8-863897818C25}" srcId="{AE9D2080-4B97-43FB-A499-41021E3EA6A4}" destId="{A56AF470-9A40-4F4C-9D79-436349ACFA17}" srcOrd="0" destOrd="0" parTransId="{BC4AE50C-C500-4566-B453-A361609FD10B}" sibTransId="{278FF10D-822B-4C6F-A895-97D163399107}"/>
    <dgm:cxn modelId="{93A818CB-5BDF-439E-8D77-7417B15EF20A}" type="presOf" srcId="{25EBD81B-4EC9-4BFE-B0E4-84BFD91FB58C}" destId="{D7A7AE58-7203-4C58-BFF5-4B64455DD51E}" srcOrd="0" destOrd="1" presId="urn:microsoft.com/office/officeart/2005/8/layout/vList5"/>
    <dgm:cxn modelId="{C104C2EE-65CB-4047-BDFD-B03813414EF4}" srcId="{F21326C7-F9B3-443D-977A-C68CFBD59888}" destId="{C964B3CC-31DB-4FA3-9928-5B4CE35530D3}" srcOrd="3" destOrd="0" parTransId="{2047A3AF-E1A8-4CE7-9771-511F632B9C3F}" sibTransId="{6BAA6E1A-B732-43A8-BE2B-9E4F0ABE5B8D}"/>
    <dgm:cxn modelId="{C93ED2D0-D9A6-4D68-90FF-F500DF107A13}" type="presParOf" srcId="{B67ECB18-E2C1-4147-8F50-3FBE255415B7}" destId="{8C472C26-AC18-4F41-A396-383D937CEB52}" srcOrd="0" destOrd="0" presId="urn:microsoft.com/office/officeart/2005/8/layout/vList5"/>
    <dgm:cxn modelId="{9704714D-737D-48D4-AD5B-457C93AA2CCA}" type="presParOf" srcId="{8C472C26-AC18-4F41-A396-383D937CEB52}" destId="{2A6818C3-48BA-4489-AA24-7E35B1186AEE}" srcOrd="0" destOrd="0" presId="urn:microsoft.com/office/officeart/2005/8/layout/vList5"/>
    <dgm:cxn modelId="{CB15EEFF-0A05-434F-970A-8AA01DDA3011}" type="presParOf" srcId="{8C472C26-AC18-4F41-A396-383D937CEB52}" destId="{D7A7AE58-7203-4C58-BFF5-4B64455DD51E}" srcOrd="1" destOrd="0" presId="urn:microsoft.com/office/officeart/2005/8/layout/vList5"/>
    <dgm:cxn modelId="{DEAFA4DA-5E57-48B8-9CB6-7F8B38E0491F}" type="presParOf" srcId="{B67ECB18-E2C1-4147-8F50-3FBE255415B7}" destId="{B62CB649-06BA-4F8B-86DB-33A90E72F62C}" srcOrd="1" destOrd="0" presId="urn:microsoft.com/office/officeart/2005/8/layout/vList5"/>
    <dgm:cxn modelId="{5FE5C1F3-CF60-4B5F-99AF-298B3509626C}" type="presParOf" srcId="{B67ECB18-E2C1-4147-8F50-3FBE255415B7}" destId="{B3A36DC7-C34F-417B-B30E-901BF27EB712}" srcOrd="2" destOrd="0" presId="urn:microsoft.com/office/officeart/2005/8/layout/vList5"/>
    <dgm:cxn modelId="{D2EC970F-41BC-4F03-B25A-7378AEA01736}" type="presParOf" srcId="{B3A36DC7-C34F-417B-B30E-901BF27EB712}" destId="{BC83F901-DF98-4CF4-9CA0-2B925F835839}" srcOrd="0" destOrd="0" presId="urn:microsoft.com/office/officeart/2005/8/layout/vList5"/>
    <dgm:cxn modelId="{64AFACA4-A380-4992-94D2-A262403C8F73}" type="presParOf" srcId="{B3A36DC7-C34F-417B-B30E-901BF27EB712}" destId="{5D163ABC-1E56-449C-BA1D-A1952954CA5D}" srcOrd="1" destOrd="0" presId="urn:microsoft.com/office/officeart/2005/8/layout/vList5"/>
    <dgm:cxn modelId="{0378E01C-E272-4A59-848A-67DAB8F44242}" type="presParOf" srcId="{B67ECB18-E2C1-4147-8F50-3FBE255415B7}" destId="{C30D361E-F473-4476-BD2E-50130B155543}" srcOrd="3" destOrd="0" presId="urn:microsoft.com/office/officeart/2005/8/layout/vList5"/>
    <dgm:cxn modelId="{C4AC4297-D762-466F-B5BA-CED5A7FB8B08}" type="presParOf" srcId="{B67ECB18-E2C1-4147-8F50-3FBE255415B7}" destId="{96DB03CC-82C9-4325-A1CA-097534EF213B}" srcOrd="4" destOrd="0" presId="urn:microsoft.com/office/officeart/2005/8/layout/vList5"/>
    <dgm:cxn modelId="{031FAA9B-6E88-4761-A882-1E6DACE5561C}" type="presParOf" srcId="{96DB03CC-82C9-4325-A1CA-097534EF213B}" destId="{770E43FD-4593-425B-BF56-0AF8E3A3D8CA}" srcOrd="0" destOrd="0" presId="urn:microsoft.com/office/officeart/2005/8/layout/vList5"/>
    <dgm:cxn modelId="{34F88846-F374-47B2-9569-5FB623F5DBA1}" type="presParOf" srcId="{96DB03CC-82C9-4325-A1CA-097534EF213B}" destId="{D1C83918-CE0A-4E2D-917C-FE4C814C671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A7AE58-7203-4C58-BFF5-4B64455DD51E}">
      <dsp:nvSpPr>
        <dsp:cNvPr id="0" name=""/>
        <dsp:cNvSpPr/>
      </dsp:nvSpPr>
      <dsp:spPr>
        <a:xfrm rot="5400000">
          <a:off x="4595307" y="-2511172"/>
          <a:ext cx="996647" cy="6271929"/>
        </a:xfrm>
        <a:prstGeom prst="round2SameRect">
          <a:avLst/>
        </a:prstGeom>
        <a:solidFill>
          <a:schemeClr val="accent1">
            <a:tint val="40000"/>
            <a:hueOff val="0"/>
            <a:satOff val="0"/>
            <a:lum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512763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486150" algn="l"/>
            </a:tabLst>
          </a:pPr>
          <a:r>
            <a:rPr lang="en-US" sz="1400" kern="1200" dirty="0" smtClean="0"/>
            <a:t> Wireless and Fixed Architectures	Privacy and Security</a:t>
          </a:r>
          <a:endParaRPr lang="en-US" sz="1400" kern="1200" dirty="0"/>
        </a:p>
        <a:p>
          <a:pPr marL="512763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486150" algn="l"/>
            </a:tabLst>
          </a:pPr>
          <a:r>
            <a:rPr lang="en-US" sz="1400" kern="1200" dirty="0" smtClean="0"/>
            <a:t> Multimedia Emergency Services	Public Safety</a:t>
          </a:r>
          <a:endParaRPr lang="en-US" sz="1400" kern="1200" dirty="0"/>
        </a:p>
        <a:p>
          <a:pPr marL="512763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486150" algn="l"/>
            </a:tabLst>
          </a:pPr>
          <a:r>
            <a:rPr lang="en-US" sz="1400" kern="1200" dirty="0" smtClean="0"/>
            <a:t> IP-Services Interconnection	</a:t>
          </a:r>
          <a:endParaRPr lang="en-US" sz="1400" kern="1200" dirty="0"/>
        </a:p>
        <a:p>
          <a:pPr marL="512763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486150" algn="l"/>
            </a:tabLst>
          </a:pPr>
          <a:r>
            <a:rPr lang="en-US" sz="1400" kern="1200" dirty="0" smtClean="0"/>
            <a:t> Communications APIs (ORCA)	</a:t>
          </a:r>
          <a:endParaRPr lang="en-US" sz="1400" kern="1200" dirty="0"/>
        </a:p>
      </dsp:txBody>
      <dsp:txXfrm rot="-5400000">
        <a:off x="1957666" y="175121"/>
        <a:ext cx="6223277" cy="899343"/>
      </dsp:txXfrm>
    </dsp:sp>
    <dsp:sp modelId="{2A6818C3-48BA-4489-AA24-7E35B1186AEE}">
      <dsp:nvSpPr>
        <dsp:cNvPr id="0" name=""/>
        <dsp:cNvSpPr/>
      </dsp:nvSpPr>
      <dsp:spPr>
        <a:xfrm>
          <a:off x="3" y="1887"/>
          <a:ext cx="1957663" cy="1245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Architecture and Services</a:t>
          </a:r>
          <a:endParaRPr lang="en-US" sz="1800" b="1" kern="1200" dirty="0"/>
        </a:p>
      </dsp:txBody>
      <dsp:txXfrm>
        <a:off x="60818" y="62702"/>
        <a:ext cx="1836033" cy="1124179"/>
      </dsp:txXfrm>
    </dsp:sp>
    <dsp:sp modelId="{5D163ABC-1E56-449C-BA1D-A1952954CA5D}">
      <dsp:nvSpPr>
        <dsp:cNvPr id="0" name=""/>
        <dsp:cNvSpPr/>
      </dsp:nvSpPr>
      <dsp:spPr>
        <a:xfrm rot="5400000">
          <a:off x="4593415" y="-1203061"/>
          <a:ext cx="996647" cy="6271908"/>
        </a:xfrm>
        <a:prstGeom prst="round2SameRect">
          <a:avLst/>
        </a:prstGeom>
        <a:solidFill>
          <a:schemeClr val="accent1">
            <a:tint val="40000"/>
            <a:hueOff val="0"/>
            <a:satOff val="0"/>
            <a:lum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512763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486150" algn="l"/>
            </a:tabLst>
          </a:pPr>
          <a:r>
            <a:rPr lang="en-US" sz="1400" kern="1200" dirty="0" smtClean="0"/>
            <a:t> Industry Numbering	FCC Engagement on Numbering</a:t>
          </a:r>
          <a:endParaRPr lang="en-US" sz="1400" kern="1200" dirty="0"/>
        </a:p>
        <a:p>
          <a:pPr marL="512763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486150" algn="l"/>
            </a:tabLst>
          </a:pPr>
          <a:r>
            <a:rPr lang="en-US" sz="1400" kern="1200" dirty="0" smtClean="0"/>
            <a:t> Inventory Management	FCC Numbering Workshop</a:t>
          </a:r>
          <a:endParaRPr lang="en-US" sz="1400" kern="1200" dirty="0"/>
        </a:p>
        <a:p>
          <a:pPr marL="512763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486150" algn="l"/>
            </a:tabLst>
          </a:pPr>
          <a:r>
            <a:rPr lang="en-US" sz="1400" kern="1200" dirty="0" smtClean="0"/>
            <a:t> Ordering and Billing</a:t>
          </a:r>
          <a:endParaRPr lang="en-US" sz="1400" kern="1200" dirty="0"/>
        </a:p>
        <a:p>
          <a:pPr marL="512763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486150" algn="l"/>
            </a:tabLst>
          </a:pPr>
          <a:r>
            <a:rPr lang="en-US" sz="1400" kern="1200" dirty="0" smtClean="0"/>
            <a:t> SMS/800 Number Administration</a:t>
          </a:r>
          <a:endParaRPr lang="en-US" sz="1400" kern="1200" dirty="0"/>
        </a:p>
      </dsp:txBody>
      <dsp:txXfrm rot="-5400000">
        <a:off x="1955785" y="1483221"/>
        <a:ext cx="6223256" cy="899343"/>
      </dsp:txXfrm>
    </dsp:sp>
    <dsp:sp modelId="{BC83F901-DF98-4CF4-9CA0-2B925F835839}">
      <dsp:nvSpPr>
        <dsp:cNvPr id="0" name=""/>
        <dsp:cNvSpPr/>
      </dsp:nvSpPr>
      <dsp:spPr>
        <a:xfrm>
          <a:off x="3" y="1309988"/>
          <a:ext cx="1955781" cy="1245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Information Infrastructure</a:t>
          </a:r>
          <a:endParaRPr lang="en-US" sz="1800" b="1" kern="1200" dirty="0"/>
        </a:p>
      </dsp:txBody>
      <dsp:txXfrm>
        <a:off x="60818" y="1370803"/>
        <a:ext cx="1834151" cy="1124179"/>
      </dsp:txXfrm>
    </dsp:sp>
    <dsp:sp modelId="{D1C83918-CE0A-4E2D-917C-FE4C814C671B}">
      <dsp:nvSpPr>
        <dsp:cNvPr id="0" name=""/>
        <dsp:cNvSpPr/>
      </dsp:nvSpPr>
      <dsp:spPr>
        <a:xfrm rot="5400000">
          <a:off x="4557919" y="105028"/>
          <a:ext cx="996647" cy="6271929"/>
        </a:xfrm>
        <a:prstGeom prst="round2SameRect">
          <a:avLst/>
        </a:prstGeom>
        <a:solidFill>
          <a:schemeClr val="accent1">
            <a:tint val="40000"/>
            <a:hueOff val="0"/>
            <a:satOff val="0"/>
            <a:lum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573088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486150" algn="l"/>
            </a:tabLst>
          </a:pPr>
          <a:r>
            <a:rPr lang="en-US" sz="1400" kern="1200" dirty="0" smtClean="0"/>
            <a:t> Synchronization	FCC Meetings on: </a:t>
          </a:r>
          <a:endParaRPr lang="en-US" sz="1400" kern="1200" dirty="0"/>
        </a:p>
        <a:p>
          <a:pPr marL="573088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486150" algn="l"/>
            </a:tabLst>
          </a:pPr>
          <a:r>
            <a:rPr lang="en-US" sz="1400" kern="1200" dirty="0" smtClean="0"/>
            <a:t> Next Generation Interconnection	- Rural Call Completion</a:t>
          </a:r>
          <a:endParaRPr lang="en-US" sz="1400" kern="1200" dirty="0"/>
        </a:p>
        <a:p>
          <a:pPr marL="573088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486150" algn="l"/>
            </a:tabLst>
          </a:pPr>
          <a:r>
            <a:rPr lang="en-US" sz="1400" kern="1200" dirty="0" smtClean="0"/>
            <a:t> Network Reliability	- Network Reliability</a:t>
          </a:r>
          <a:endParaRPr lang="en-US" sz="1400" kern="1200" dirty="0"/>
        </a:p>
      </dsp:txBody>
      <dsp:txXfrm rot="-5400000">
        <a:off x="1920278" y="2791321"/>
        <a:ext cx="6223277" cy="899343"/>
      </dsp:txXfrm>
    </dsp:sp>
    <dsp:sp modelId="{770E43FD-4593-425B-BF56-0AF8E3A3D8CA}">
      <dsp:nvSpPr>
        <dsp:cNvPr id="0" name=""/>
        <dsp:cNvSpPr/>
      </dsp:nvSpPr>
      <dsp:spPr>
        <a:xfrm>
          <a:off x="3" y="2618088"/>
          <a:ext cx="1920275" cy="12458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Operational Excellence</a:t>
          </a:r>
          <a:endParaRPr lang="en-US" sz="1800" b="1" kern="1200" dirty="0"/>
        </a:p>
      </dsp:txBody>
      <dsp:txXfrm>
        <a:off x="60818" y="2678903"/>
        <a:ext cx="1798645" cy="11241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4820"/>
          </a:xfrm>
          <a:prstGeom prst="rect">
            <a:avLst/>
          </a:prstGeom>
        </p:spPr>
        <p:txBody>
          <a:bodyPr vert="horz" lIns="92490" tIns="46245" rIns="92490" bIns="4624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7" y="0"/>
            <a:ext cx="2971800" cy="464820"/>
          </a:xfrm>
          <a:prstGeom prst="rect">
            <a:avLst/>
          </a:prstGeom>
        </p:spPr>
        <p:txBody>
          <a:bodyPr vert="horz" lIns="92490" tIns="46245" rIns="92490" bIns="4624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12D8A1E-D52C-4304-8434-C4E1A2E00059}" type="datetimeFigureOut">
              <a:rPr lang="en-US"/>
              <a:pPr>
                <a:defRPr/>
              </a:pPr>
              <a:t>12/9/2014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2971800" cy="464820"/>
          </a:xfrm>
          <a:prstGeom prst="rect">
            <a:avLst/>
          </a:prstGeom>
        </p:spPr>
        <p:txBody>
          <a:bodyPr vert="horz" lIns="92490" tIns="46245" rIns="92490" bIns="4624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7" y="8829967"/>
            <a:ext cx="2971800" cy="464820"/>
          </a:xfrm>
          <a:prstGeom prst="rect">
            <a:avLst/>
          </a:prstGeom>
        </p:spPr>
        <p:txBody>
          <a:bodyPr vert="horz" lIns="92490" tIns="46245" rIns="92490" bIns="4624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D5D548D-CE9B-4D8F-AC57-8A9BC0BA49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9114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4820"/>
          </a:xfrm>
          <a:prstGeom prst="rect">
            <a:avLst/>
          </a:prstGeom>
        </p:spPr>
        <p:txBody>
          <a:bodyPr vert="horz" lIns="92490" tIns="46245" rIns="92490" bIns="4624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7" y="0"/>
            <a:ext cx="2971800" cy="464820"/>
          </a:xfrm>
          <a:prstGeom prst="rect">
            <a:avLst/>
          </a:prstGeom>
        </p:spPr>
        <p:txBody>
          <a:bodyPr vert="horz" lIns="92490" tIns="46245" rIns="92490" bIns="4624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AD44489-E495-4718-8D9A-86FB8F2139E1}" type="datetimeFigureOut">
              <a:rPr lang="en-US"/>
              <a:pPr>
                <a:defRPr/>
              </a:pPr>
              <a:t>12/9/2014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0" tIns="46245" rIns="92490" bIns="4624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2"/>
            <a:ext cx="5486400" cy="4183380"/>
          </a:xfrm>
          <a:prstGeom prst="rect">
            <a:avLst/>
          </a:prstGeom>
        </p:spPr>
        <p:txBody>
          <a:bodyPr vert="horz" lIns="92490" tIns="46245" rIns="92490" bIns="4624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71800" cy="464820"/>
          </a:xfrm>
          <a:prstGeom prst="rect">
            <a:avLst/>
          </a:prstGeom>
        </p:spPr>
        <p:txBody>
          <a:bodyPr vert="horz" lIns="92490" tIns="46245" rIns="92490" bIns="4624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7" y="8829967"/>
            <a:ext cx="2971800" cy="464820"/>
          </a:xfrm>
          <a:prstGeom prst="rect">
            <a:avLst/>
          </a:prstGeom>
        </p:spPr>
        <p:txBody>
          <a:bodyPr vert="horz" lIns="92490" tIns="46245" rIns="92490" bIns="4624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CFAB296-A647-4183-9CB4-02D9028B8B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502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FAB296-A647-4183-9CB4-02D9028B8B7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0379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FAB296-A647-4183-9CB4-02D9028B8B7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5209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FAB296-A647-4183-9CB4-02D9028B8B7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7962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FAB296-A647-4183-9CB4-02D9028B8B7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1913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FAB296-A647-4183-9CB4-02D9028B8B7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6116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FAB296-A647-4183-9CB4-02D9028B8B7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792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FAB296-A647-4183-9CB4-02D9028B8B7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240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FAB296-A647-4183-9CB4-02D9028B8B7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03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FAB296-A647-4183-9CB4-02D9028B8B7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483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FAB296-A647-4183-9CB4-02D9028B8B7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468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45714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FAB296-A647-4183-9CB4-02D9028B8B7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949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EFDE6-99A8-47E3-860A-F467D154C04B}" type="slidenum">
              <a:rPr lang="en-CA" smtClean="0"/>
              <a:pPr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862498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FAB296-A647-4183-9CB4-02D9028B8B7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8532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EFDE6-99A8-47E3-860A-F467D154C04B}" type="slidenum">
              <a:rPr lang="en-CA" smtClean="0"/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86249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iz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7996"/>
            <a:ext cx="8229600" cy="936298"/>
          </a:xfrm>
          <a:prstGeom prst="rect">
            <a:avLst/>
          </a:prstGeom>
        </p:spPr>
        <p:txBody>
          <a:bodyPr anchor="b"/>
          <a:lstStyle>
            <a:lvl1pPr>
              <a:defRPr sz="3200" b="1" i="0" baseline="0"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141928"/>
            <a:ext cx="9144000" cy="1588"/>
          </a:xfrm>
          <a:prstGeom prst="line">
            <a:avLst/>
          </a:prstGeom>
          <a:ln w="6350" cap="flat" cmpd="sng" algn="ctr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144482" y="6345553"/>
            <a:ext cx="562665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300" b="1" i="0" baseline="0"/>
            </a:lvl1pPr>
          </a:lstStyle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3"/>
          <p:cNvSpPr>
            <a:spLocks noChangeArrowheads="1"/>
          </p:cNvSpPr>
          <p:nvPr userDrawn="1"/>
        </p:nvSpPr>
        <p:spPr bwMode="auto">
          <a:xfrm>
            <a:off x="1725422" y="6343641"/>
            <a:ext cx="5419060" cy="446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250" dirty="0" smtClean="0">
                <a:solidFill>
                  <a:schemeClr val="tx1"/>
                </a:solidFill>
                <a:latin typeface="Calibri" pitchFamily="34" charset="0"/>
              </a:rPr>
              <a:t>ATIS</a:t>
            </a:r>
            <a:r>
              <a:rPr lang="en-US" sz="1250" baseline="0" dirty="0" smtClean="0">
                <a:solidFill>
                  <a:schemeClr val="tx1"/>
                </a:solidFill>
                <a:latin typeface="Calibri" pitchFamily="34" charset="0"/>
              </a:rPr>
              <a:t>/Cox Meeting</a:t>
            </a:r>
          </a:p>
          <a:p>
            <a:pPr>
              <a:defRPr/>
            </a:pPr>
            <a:r>
              <a:rPr lang="en-US" sz="1250" baseline="0" dirty="0" smtClean="0">
                <a:solidFill>
                  <a:schemeClr val="tx1"/>
                </a:solidFill>
                <a:latin typeface="Calibri" pitchFamily="34" charset="0"/>
              </a:rPr>
              <a:t>December 4, 2014</a:t>
            </a:r>
            <a:endParaRPr lang="en-US" sz="125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652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7996"/>
            <a:ext cx="8229600" cy="936298"/>
          </a:xfrm>
          <a:prstGeom prst="rect">
            <a:avLst/>
          </a:prstGeom>
        </p:spPr>
        <p:txBody>
          <a:bodyPr anchor="b"/>
          <a:lstStyle>
            <a:lvl1pPr>
              <a:defRPr sz="3200" b="1" i="0" baseline="0"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1128"/>
            <a:ext cx="3977752" cy="4735773"/>
          </a:xfrm>
          <a:prstGeom prst="rect">
            <a:avLst/>
          </a:prstGeom>
        </p:spPr>
        <p:txBody>
          <a:bodyPr tIns="0" bIns="0"/>
          <a:lstStyle>
            <a:lvl1pPr marL="342900" indent="-342900">
              <a:spcBef>
                <a:spcPts val="1032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buClrTx/>
              <a:defRPr sz="2200">
                <a:solidFill>
                  <a:schemeClr val="tx1"/>
                </a:solidFill>
              </a:defRPr>
            </a:lvl2pPr>
            <a:lvl3pPr>
              <a:buClrTx/>
              <a:defRPr sz="2200">
                <a:solidFill>
                  <a:schemeClr val="tx1"/>
                </a:solidFill>
              </a:defRPr>
            </a:lvl3pPr>
            <a:lvl4pPr>
              <a:buClrTx/>
              <a:defRPr sz="2200" baseline="0">
                <a:solidFill>
                  <a:schemeClr val="tx1"/>
                </a:solidFill>
              </a:defRPr>
            </a:lvl4pPr>
            <a:lvl5pPr>
              <a:buClrTx/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141928"/>
            <a:ext cx="9144000" cy="1588"/>
          </a:xfrm>
          <a:prstGeom prst="line">
            <a:avLst/>
          </a:prstGeom>
          <a:ln w="6350" cap="flat" cmpd="sng" algn="ctr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13"/>
          <p:cNvSpPr>
            <a:spLocks noChangeArrowheads="1"/>
          </p:cNvSpPr>
          <p:nvPr userDrawn="1"/>
        </p:nvSpPr>
        <p:spPr bwMode="auto">
          <a:xfrm>
            <a:off x="1587796" y="6451026"/>
            <a:ext cx="541906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</a:rPr>
              <a:t>ATIS Board of Directors</a:t>
            </a:r>
            <a:r>
              <a:rPr lang="en-US" sz="1100" baseline="0" dirty="0" smtClean="0">
                <a:solidFill>
                  <a:schemeClr val="tx1"/>
                </a:solidFill>
                <a:latin typeface="Calibri" pitchFamily="34" charset="0"/>
              </a:rPr>
              <a:t>’ Meeting</a:t>
            </a:r>
          </a:p>
          <a:p>
            <a:pPr>
              <a:defRPr/>
            </a:pPr>
            <a:r>
              <a:rPr lang="en-US" sz="1100" baseline="0" dirty="0" smtClean="0">
                <a:solidFill>
                  <a:schemeClr val="tx1"/>
                </a:solidFill>
                <a:latin typeface="Calibri" pitchFamily="34" charset="0"/>
              </a:rPr>
              <a:t>October 20, 2011</a:t>
            </a:r>
            <a:endParaRPr lang="en-US" sz="1100" dirty="0">
              <a:solidFill>
                <a:schemeClr val="tx1"/>
              </a:solidFill>
              <a:latin typeface="Calibri" pitchFamily="34" charset="0"/>
            </a:endParaRPr>
          </a:p>
        </p:txBody>
      </p:sp>
      <p:grpSp>
        <p:nvGrpSpPr>
          <p:cNvPr id="28" name="Group 27"/>
          <p:cNvGrpSpPr/>
          <p:nvPr userDrawn="1"/>
        </p:nvGrpSpPr>
        <p:grpSpPr>
          <a:xfrm>
            <a:off x="0" y="6136426"/>
            <a:ext cx="9157649" cy="748659"/>
            <a:chOff x="324539" y="4936667"/>
            <a:chExt cx="9157649" cy="748659"/>
          </a:xfrm>
        </p:grpSpPr>
        <p:pic>
          <p:nvPicPr>
            <p:cNvPr id="22" name="Picture 21" descr="PPT Image5f.jpg"/>
            <p:cNvPicPr>
              <a:picLocks noChangeAspect="1"/>
            </p:cNvPicPr>
            <p:nvPr userDrawn="1"/>
          </p:nvPicPr>
          <p:blipFill>
            <a:blip r:embed="rId2"/>
            <a:srcRect t="8176"/>
            <a:stretch>
              <a:fillRect/>
            </a:stretch>
          </p:blipFill>
          <p:spPr>
            <a:xfrm>
              <a:off x="324539" y="4940724"/>
              <a:ext cx="9144000" cy="734687"/>
            </a:xfrm>
            <a:prstGeom prst="rect">
              <a:avLst/>
            </a:prstGeom>
          </p:spPr>
        </p:pic>
        <p:pic>
          <p:nvPicPr>
            <p:cNvPr id="23" name="Picture 22" descr="ATIS LOGO.pn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649078" y="5072286"/>
              <a:ext cx="1273910" cy="484846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 userDrawn="1"/>
          </p:nvSpPr>
          <p:spPr>
            <a:xfrm>
              <a:off x="9310386" y="4950315"/>
              <a:ext cx="171802" cy="735011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/>
            <p:nvPr userDrawn="1"/>
          </p:nvCxnSpPr>
          <p:spPr>
            <a:xfrm rot="10800000">
              <a:off x="324539" y="4936667"/>
              <a:ext cx="9144000" cy="1588"/>
            </a:xfrm>
            <a:prstGeom prst="line">
              <a:avLst/>
            </a:prstGeom>
            <a:ln w="635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144482" y="6345553"/>
            <a:ext cx="562665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300" b="1" i="0" baseline="0"/>
            </a:lvl1pPr>
          </a:lstStyle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‹#›</a:t>
            </a:fld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2"/>
          </p:nvPr>
        </p:nvSpPr>
        <p:spPr>
          <a:xfrm>
            <a:off x="4516840" y="1359709"/>
            <a:ext cx="3977752" cy="4735773"/>
          </a:xfrm>
          <a:prstGeom prst="rect">
            <a:avLst/>
          </a:prstGeom>
        </p:spPr>
        <p:txBody>
          <a:bodyPr tIns="0" bIns="0"/>
          <a:lstStyle>
            <a:lvl1pPr marL="342900" indent="-342900">
              <a:spcBef>
                <a:spcPts val="1032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buClrTx/>
              <a:defRPr sz="2200">
                <a:solidFill>
                  <a:schemeClr val="tx1"/>
                </a:solidFill>
              </a:defRPr>
            </a:lvl2pPr>
            <a:lvl3pPr>
              <a:buClrTx/>
              <a:defRPr sz="2200">
                <a:solidFill>
                  <a:schemeClr val="tx1"/>
                </a:solidFill>
              </a:defRPr>
            </a:lvl3pPr>
            <a:lvl4pPr>
              <a:buClrTx/>
              <a:defRPr sz="2200" baseline="0">
                <a:solidFill>
                  <a:schemeClr val="tx1"/>
                </a:solidFill>
              </a:defRPr>
            </a:lvl4pPr>
            <a:lvl5pPr>
              <a:buClrTx/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1725422" y="6343641"/>
            <a:ext cx="5419060" cy="446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250" dirty="0" smtClean="0">
                <a:solidFill>
                  <a:schemeClr val="tx1"/>
                </a:solidFill>
                <a:latin typeface="Calibri" pitchFamily="34" charset="0"/>
              </a:rPr>
              <a:t>ATIS</a:t>
            </a:r>
            <a:r>
              <a:rPr lang="en-US" sz="1250" baseline="0" dirty="0" smtClean="0">
                <a:solidFill>
                  <a:schemeClr val="tx1"/>
                </a:solidFill>
                <a:latin typeface="Calibri" pitchFamily="34" charset="0"/>
              </a:rPr>
              <a:t>/Cox Meeting</a:t>
            </a:r>
          </a:p>
          <a:p>
            <a:pPr>
              <a:defRPr/>
            </a:pPr>
            <a:r>
              <a:rPr lang="en-US" sz="1250" baseline="0" dirty="0" smtClean="0">
                <a:solidFill>
                  <a:schemeClr val="tx1"/>
                </a:solidFill>
                <a:latin typeface="Calibri" pitchFamily="34" charset="0"/>
              </a:rPr>
              <a:t>December 4, 2014</a:t>
            </a:r>
            <a:endParaRPr lang="en-US" sz="125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720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Content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7996"/>
            <a:ext cx="8229600" cy="936298"/>
          </a:xfrm>
          <a:prstGeom prst="rect">
            <a:avLst/>
          </a:prstGeom>
        </p:spPr>
        <p:txBody>
          <a:bodyPr anchor="b"/>
          <a:lstStyle>
            <a:lvl1pPr>
              <a:defRPr sz="3200" b="1" i="0" baseline="0"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1128"/>
            <a:ext cx="8229600" cy="4735773"/>
          </a:xfrm>
          <a:prstGeom prst="rect">
            <a:avLst/>
          </a:prstGeom>
        </p:spPr>
        <p:txBody>
          <a:bodyPr tIns="0" bIns="0"/>
          <a:lstStyle>
            <a:lvl1pPr marL="342900" indent="-342900">
              <a:spcBef>
                <a:spcPts val="1032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buClrTx/>
              <a:defRPr sz="2200">
                <a:solidFill>
                  <a:schemeClr val="tx1"/>
                </a:solidFill>
              </a:defRPr>
            </a:lvl2pPr>
            <a:lvl3pPr>
              <a:buClrTx/>
              <a:defRPr sz="2200">
                <a:solidFill>
                  <a:schemeClr val="tx1"/>
                </a:solidFill>
              </a:defRPr>
            </a:lvl3pPr>
            <a:lvl4pPr>
              <a:buClrTx/>
              <a:defRPr sz="2200" baseline="0">
                <a:solidFill>
                  <a:schemeClr val="tx1"/>
                </a:solidFill>
              </a:defRPr>
            </a:lvl4pPr>
            <a:lvl5pPr>
              <a:buClrTx/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141928"/>
            <a:ext cx="9144000" cy="1588"/>
          </a:xfrm>
          <a:prstGeom prst="line">
            <a:avLst/>
          </a:prstGeom>
          <a:ln w="6350" cap="flat" cmpd="sng" algn="ctr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13"/>
          <p:cNvSpPr>
            <a:spLocks noChangeArrowheads="1"/>
          </p:cNvSpPr>
          <p:nvPr userDrawn="1"/>
        </p:nvSpPr>
        <p:spPr bwMode="auto">
          <a:xfrm>
            <a:off x="1587796" y="6451026"/>
            <a:ext cx="541906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</a:rPr>
              <a:t>ATIS Board of Directors</a:t>
            </a:r>
            <a:r>
              <a:rPr lang="en-US" sz="1100" baseline="0" dirty="0" smtClean="0">
                <a:solidFill>
                  <a:schemeClr val="tx1"/>
                </a:solidFill>
                <a:latin typeface="Calibri" pitchFamily="34" charset="0"/>
              </a:rPr>
              <a:t>’ Meeting</a:t>
            </a:r>
          </a:p>
          <a:p>
            <a:pPr>
              <a:defRPr/>
            </a:pPr>
            <a:r>
              <a:rPr lang="en-US" sz="1100" baseline="0" dirty="0" smtClean="0">
                <a:solidFill>
                  <a:schemeClr val="tx1"/>
                </a:solidFill>
                <a:latin typeface="Calibri" pitchFamily="34" charset="0"/>
              </a:rPr>
              <a:t>October 20, 2011</a:t>
            </a:r>
            <a:endParaRPr lang="en-US" sz="1100" dirty="0">
              <a:solidFill>
                <a:schemeClr val="tx1"/>
              </a:solidFill>
              <a:latin typeface="Calibri" pitchFamily="34" charset="0"/>
            </a:endParaRPr>
          </a:p>
        </p:txBody>
      </p:sp>
      <p:grpSp>
        <p:nvGrpSpPr>
          <p:cNvPr id="28" name="Group 27"/>
          <p:cNvGrpSpPr/>
          <p:nvPr userDrawn="1"/>
        </p:nvGrpSpPr>
        <p:grpSpPr>
          <a:xfrm>
            <a:off x="0" y="6136426"/>
            <a:ext cx="9157649" cy="748659"/>
            <a:chOff x="324539" y="4936667"/>
            <a:chExt cx="9157649" cy="748659"/>
          </a:xfrm>
        </p:grpSpPr>
        <p:pic>
          <p:nvPicPr>
            <p:cNvPr id="22" name="Picture 21" descr="PPT Image5f.jpg"/>
            <p:cNvPicPr>
              <a:picLocks noChangeAspect="1"/>
            </p:cNvPicPr>
            <p:nvPr userDrawn="1"/>
          </p:nvPicPr>
          <p:blipFill>
            <a:blip r:embed="rId2"/>
            <a:srcRect t="8176"/>
            <a:stretch>
              <a:fillRect/>
            </a:stretch>
          </p:blipFill>
          <p:spPr>
            <a:xfrm>
              <a:off x="324539" y="4940724"/>
              <a:ext cx="9144000" cy="734687"/>
            </a:xfrm>
            <a:prstGeom prst="rect">
              <a:avLst/>
            </a:prstGeom>
          </p:spPr>
        </p:pic>
        <p:pic>
          <p:nvPicPr>
            <p:cNvPr id="23" name="Picture 22" descr="ATIS LOGO.pn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649078" y="5072286"/>
              <a:ext cx="1273910" cy="484846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 userDrawn="1"/>
          </p:nvSpPr>
          <p:spPr>
            <a:xfrm>
              <a:off x="9310386" y="4950315"/>
              <a:ext cx="171802" cy="735011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/>
            <p:nvPr userDrawn="1"/>
          </p:nvCxnSpPr>
          <p:spPr>
            <a:xfrm rot="10800000">
              <a:off x="324539" y="4936667"/>
              <a:ext cx="9144000" cy="1588"/>
            </a:xfrm>
            <a:prstGeom prst="line">
              <a:avLst/>
            </a:prstGeom>
            <a:ln w="635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13"/>
            <p:cNvSpPr>
              <a:spLocks noChangeArrowheads="1"/>
            </p:cNvSpPr>
            <p:nvPr userDrawn="1"/>
          </p:nvSpPr>
          <p:spPr bwMode="auto">
            <a:xfrm>
              <a:off x="2049961" y="5143882"/>
              <a:ext cx="5419060" cy="446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sz="1250" dirty="0" smtClean="0">
                  <a:solidFill>
                    <a:schemeClr val="tx1"/>
                  </a:solidFill>
                  <a:latin typeface="Calibri" pitchFamily="34" charset="0"/>
                </a:rPr>
                <a:t>ATIS</a:t>
              </a:r>
              <a:r>
                <a:rPr lang="en-US" sz="1250" baseline="0" dirty="0" smtClean="0">
                  <a:solidFill>
                    <a:schemeClr val="tx1"/>
                  </a:solidFill>
                  <a:latin typeface="Calibri" pitchFamily="34" charset="0"/>
                </a:rPr>
                <a:t>/Cox Meeting</a:t>
              </a:r>
            </a:p>
            <a:p>
              <a:pPr>
                <a:defRPr/>
              </a:pPr>
              <a:r>
                <a:rPr lang="en-US" sz="1250" baseline="0" dirty="0" smtClean="0">
                  <a:solidFill>
                    <a:schemeClr val="tx1"/>
                  </a:solidFill>
                  <a:latin typeface="Calibri" pitchFamily="34" charset="0"/>
                </a:rPr>
                <a:t>December 4, 2014</a:t>
              </a:r>
              <a:endParaRPr lang="en-US" sz="1250" dirty="0">
                <a:solidFill>
                  <a:schemeClr val="tx1"/>
                </a:solidFill>
                <a:latin typeface="Calibri" pitchFamily="34" charset="0"/>
              </a:endParaRP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144482" y="6345553"/>
            <a:ext cx="562665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300" b="1" i="0" baseline="0"/>
            </a:lvl1pPr>
          </a:lstStyle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385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7996"/>
            <a:ext cx="8229600" cy="936298"/>
          </a:xfrm>
          <a:prstGeom prst="rect">
            <a:avLst/>
          </a:prstGeom>
        </p:spPr>
        <p:txBody>
          <a:bodyPr anchor="b"/>
          <a:lstStyle>
            <a:lvl1pPr>
              <a:defRPr sz="3200" b="1" i="0" baseline="0"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1128"/>
            <a:ext cx="8229600" cy="4735773"/>
          </a:xfrm>
          <a:prstGeom prst="rect">
            <a:avLst/>
          </a:prstGeom>
        </p:spPr>
        <p:txBody>
          <a:bodyPr tIns="0" bIns="0"/>
          <a:lstStyle>
            <a:lvl1pPr marL="342900" indent="-342900">
              <a:spcBef>
                <a:spcPts val="1032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buClrTx/>
              <a:defRPr sz="2200">
                <a:solidFill>
                  <a:schemeClr val="tx1"/>
                </a:solidFill>
              </a:defRPr>
            </a:lvl2pPr>
            <a:lvl3pPr>
              <a:buClrTx/>
              <a:defRPr sz="2200">
                <a:solidFill>
                  <a:schemeClr val="tx1"/>
                </a:solidFill>
              </a:defRPr>
            </a:lvl3pPr>
            <a:lvl4pPr>
              <a:buClrTx/>
              <a:defRPr sz="2200" baseline="0">
                <a:solidFill>
                  <a:schemeClr val="tx1"/>
                </a:solidFill>
              </a:defRPr>
            </a:lvl4pPr>
            <a:lvl5pPr>
              <a:buClrTx/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141928"/>
            <a:ext cx="9144000" cy="1588"/>
          </a:xfrm>
          <a:prstGeom prst="line">
            <a:avLst/>
          </a:prstGeom>
          <a:ln w="6350" cap="flat" cmpd="sng" algn="ctr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13"/>
          <p:cNvSpPr>
            <a:spLocks noChangeArrowheads="1"/>
          </p:cNvSpPr>
          <p:nvPr userDrawn="1"/>
        </p:nvSpPr>
        <p:spPr bwMode="auto">
          <a:xfrm>
            <a:off x="1587796" y="6451026"/>
            <a:ext cx="541906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ATIS Board of Directors’ Meeting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October 20, 2011</a:t>
            </a:r>
            <a:endParaRPr lang="en-US" sz="11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  <p:grpSp>
        <p:nvGrpSpPr>
          <p:cNvPr id="28" name="Group 27"/>
          <p:cNvGrpSpPr/>
          <p:nvPr userDrawn="1"/>
        </p:nvGrpSpPr>
        <p:grpSpPr>
          <a:xfrm>
            <a:off x="0" y="6136426"/>
            <a:ext cx="9157649" cy="748659"/>
            <a:chOff x="324539" y="4936667"/>
            <a:chExt cx="9157649" cy="748659"/>
          </a:xfrm>
        </p:grpSpPr>
        <p:pic>
          <p:nvPicPr>
            <p:cNvPr id="22" name="Picture 21" descr="PPT Image5f.jpg"/>
            <p:cNvPicPr>
              <a:picLocks noChangeAspect="1"/>
            </p:cNvPicPr>
            <p:nvPr userDrawn="1"/>
          </p:nvPicPr>
          <p:blipFill>
            <a:blip r:embed="rId2"/>
            <a:srcRect t="8176"/>
            <a:stretch>
              <a:fillRect/>
            </a:stretch>
          </p:blipFill>
          <p:spPr>
            <a:xfrm>
              <a:off x="324539" y="4940724"/>
              <a:ext cx="9144000" cy="734687"/>
            </a:xfrm>
            <a:prstGeom prst="rect">
              <a:avLst/>
            </a:prstGeom>
          </p:spPr>
        </p:pic>
        <p:pic>
          <p:nvPicPr>
            <p:cNvPr id="23" name="Picture 22" descr="ATIS LOGO.pn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649078" y="5072286"/>
              <a:ext cx="1273910" cy="484846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 userDrawn="1"/>
          </p:nvSpPr>
          <p:spPr>
            <a:xfrm>
              <a:off x="9310386" y="4950315"/>
              <a:ext cx="171802" cy="735011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white"/>
                </a:solidFill>
              </a:endParaRPr>
            </a:p>
          </p:txBody>
        </p:sp>
        <p:cxnSp>
          <p:nvCxnSpPr>
            <p:cNvPr id="25" name="Straight Connector 24"/>
            <p:cNvCxnSpPr/>
            <p:nvPr userDrawn="1"/>
          </p:nvCxnSpPr>
          <p:spPr>
            <a:xfrm rot="10800000">
              <a:off x="324539" y="4936667"/>
              <a:ext cx="9144000" cy="1588"/>
            </a:xfrm>
            <a:prstGeom prst="line">
              <a:avLst/>
            </a:prstGeom>
            <a:ln w="635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144482" y="6345553"/>
            <a:ext cx="562665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300" b="1" i="0" baseline="0"/>
            </a:lvl1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9C486E-DB2A-4BE6-BF4D-5CBEF5B8BFFA}" type="slidenum">
              <a:rPr lang="en-US" smtClean="0">
                <a:solidFill>
                  <a:prstClr val="black"/>
                </a:solidFill>
                <a:cs typeface="Arial" charset="0"/>
              </a:rPr>
              <a:pPr algn="ct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 userDrawn="1"/>
        </p:nvSpPr>
        <p:spPr bwMode="auto">
          <a:xfrm>
            <a:off x="1725422" y="6343641"/>
            <a:ext cx="5419060" cy="446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250" dirty="0" smtClean="0">
                <a:solidFill>
                  <a:schemeClr val="tx1"/>
                </a:solidFill>
                <a:latin typeface="Calibri" pitchFamily="34" charset="0"/>
              </a:rPr>
              <a:t>NANC Meeting</a:t>
            </a:r>
            <a:endParaRPr lang="en-US" sz="1250" baseline="0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defRPr/>
            </a:pPr>
            <a:r>
              <a:rPr lang="en-US" sz="1250" baseline="0" dirty="0" smtClean="0">
                <a:solidFill>
                  <a:schemeClr val="tx1"/>
                </a:solidFill>
                <a:latin typeface="Calibri" pitchFamily="34" charset="0"/>
              </a:rPr>
              <a:t>December 9, 2014</a:t>
            </a:r>
            <a:endParaRPr lang="en-US" sz="125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160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XX/XX/201X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127115"/>
            <a:ext cx="6096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Presentation Title Presentation Title Presentation Title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44482" y="6345553"/>
            <a:ext cx="562665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300" b="1" i="0" baseline="0"/>
            </a:lvl1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9C486E-DB2A-4BE6-BF4D-5CBEF5B8BFFA}" type="slidenum">
              <a:rPr lang="en-US" smtClean="0">
                <a:solidFill>
                  <a:prstClr val="black"/>
                </a:solidFill>
                <a:cs typeface="Arial" charset="0"/>
              </a:rPr>
              <a:pPr algn="ct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Rectangle 13"/>
          <p:cNvSpPr>
            <a:spLocks noChangeArrowheads="1"/>
          </p:cNvSpPr>
          <p:nvPr userDrawn="1"/>
        </p:nvSpPr>
        <p:spPr bwMode="auto">
          <a:xfrm>
            <a:off x="1725422" y="6343641"/>
            <a:ext cx="5419060" cy="446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250" dirty="0" smtClean="0">
                <a:solidFill>
                  <a:schemeClr val="tx1"/>
                </a:solidFill>
                <a:latin typeface="Calibri" pitchFamily="34" charset="0"/>
              </a:rPr>
              <a:t>ATIS</a:t>
            </a:r>
            <a:r>
              <a:rPr lang="en-US" sz="1250" baseline="0" dirty="0" smtClean="0">
                <a:solidFill>
                  <a:schemeClr val="tx1"/>
                </a:solidFill>
                <a:latin typeface="Calibri" pitchFamily="34" charset="0"/>
              </a:rPr>
              <a:t>/Cox Meeting</a:t>
            </a:r>
          </a:p>
          <a:p>
            <a:pPr>
              <a:defRPr/>
            </a:pPr>
            <a:r>
              <a:rPr lang="en-US" sz="1250" baseline="0" dirty="0" smtClean="0">
                <a:solidFill>
                  <a:schemeClr val="tx1"/>
                </a:solidFill>
                <a:latin typeface="Calibri" pitchFamily="34" charset="0"/>
              </a:rPr>
              <a:t>December 4, 2014</a:t>
            </a:r>
            <a:endParaRPr lang="en-US" sz="125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794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537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6673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PPT Image5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10" descr="ATIS LOGO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978" y="355544"/>
            <a:ext cx="1676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6136426"/>
            <a:ext cx="9157649" cy="748659"/>
            <a:chOff x="324539" y="4936667"/>
            <a:chExt cx="9157649" cy="748659"/>
          </a:xfrm>
        </p:grpSpPr>
        <p:pic>
          <p:nvPicPr>
            <p:cNvPr id="7" name="Picture 6" descr="PPT Image5f.jpg"/>
            <p:cNvPicPr>
              <a:picLocks noChangeAspect="1"/>
            </p:cNvPicPr>
            <p:nvPr userDrawn="1"/>
          </p:nvPicPr>
          <p:blipFill>
            <a:blip r:embed="rId7"/>
            <a:srcRect t="8176"/>
            <a:stretch>
              <a:fillRect/>
            </a:stretch>
          </p:blipFill>
          <p:spPr>
            <a:xfrm>
              <a:off x="324539" y="4940724"/>
              <a:ext cx="9144000" cy="734687"/>
            </a:xfrm>
            <a:prstGeom prst="rect">
              <a:avLst/>
            </a:prstGeom>
          </p:spPr>
        </p:pic>
        <p:pic>
          <p:nvPicPr>
            <p:cNvPr id="8" name="Picture 7" descr="ATIS LOGO.png"/>
            <p:cNvPicPr>
              <a:picLocks noChangeAspect="1"/>
            </p:cNvPicPr>
            <p:nvPr userDrawn="1"/>
          </p:nvPicPr>
          <p:blipFill>
            <a:blip r:embed="rId8"/>
            <a:stretch>
              <a:fillRect/>
            </a:stretch>
          </p:blipFill>
          <p:spPr>
            <a:xfrm>
              <a:off x="649078" y="5072286"/>
              <a:ext cx="1273910" cy="484846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 userDrawn="1"/>
          </p:nvSpPr>
          <p:spPr>
            <a:xfrm>
              <a:off x="9310386" y="4950315"/>
              <a:ext cx="171802" cy="735011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 userDrawn="1"/>
          </p:nvCxnSpPr>
          <p:spPr>
            <a:xfrm rot="10800000">
              <a:off x="324539" y="4936667"/>
              <a:ext cx="9144000" cy="1588"/>
            </a:xfrm>
            <a:prstGeom prst="line">
              <a:avLst/>
            </a:prstGeom>
            <a:ln w="635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/>
          <p:cNvCxnSpPr/>
          <p:nvPr/>
        </p:nvCxnSpPr>
        <p:spPr>
          <a:xfrm>
            <a:off x="0" y="1141928"/>
            <a:ext cx="9144000" cy="1588"/>
          </a:xfrm>
          <a:prstGeom prst="line">
            <a:avLst/>
          </a:prstGeom>
          <a:ln w="6350" cap="flat" cmpd="sng" algn="ctr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9" r:id="rId2"/>
    <p:sldLayoutId id="2147483678" r:id="rId3"/>
    <p:sldLayoutId id="2147483686" r:id="rId4"/>
    <p:sldLayoutId id="2147483687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Helvetica Neue"/>
          <a:ea typeface="Helvetica Neue"/>
          <a:cs typeface="Helvetica Neue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Helvetica Neue"/>
          <a:ea typeface="Helvetica Neue"/>
          <a:cs typeface="Helvetica Neue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Helvetica Neue"/>
          <a:ea typeface="Helvetica Neue"/>
          <a:cs typeface="Helvetica Neue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Helvetica Neue"/>
          <a:ea typeface="Helvetica Neue"/>
          <a:cs typeface="Helvetica Neue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Helvetica Neue"/>
          <a:ea typeface="Helvetica Neue"/>
          <a:cs typeface="Helvetica Neue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Helvetica Neue"/>
          <a:ea typeface="Helvetica Neue"/>
          <a:cs typeface="Helvetica Neu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PPT Image5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10" descr="ATIS LOGO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978" y="355544"/>
            <a:ext cx="1676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926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PPT Image5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10" descr="ATIS LOGO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978" y="355544"/>
            <a:ext cx="1676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1825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tis.org/docstore/product.aspx?id=28176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145771" y="3976764"/>
            <a:ext cx="7660748" cy="1785861"/>
          </a:xfrm>
          <a:prstGeom prst="rect">
            <a:avLst/>
          </a:prstGeom>
        </p:spPr>
        <p:txBody>
          <a:bodyPr>
            <a:noAutofit/>
          </a:bodyPr>
          <a:lstStyle/>
          <a:p>
            <a:pPr marL="4763">
              <a:lnSpc>
                <a:spcPts val="2400"/>
              </a:lnSpc>
              <a:spcBef>
                <a:spcPct val="20000"/>
              </a:spcBef>
              <a:buFont typeface="Arial" charset="0"/>
              <a:buNone/>
            </a:pPr>
            <a:endParaRPr lang="en-US" sz="24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0" y="3709692"/>
            <a:ext cx="9144000" cy="45719"/>
            <a:chOff x="0" y="3711105"/>
            <a:chExt cx="9144000" cy="45719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0" y="3751418"/>
              <a:ext cx="9144000" cy="1588"/>
            </a:xfrm>
            <a:prstGeom prst="line">
              <a:avLst/>
            </a:prstGeom>
            <a:ln w="6350" cap="flat" cmpd="sng" algn="ctr">
              <a:solidFill>
                <a:srgbClr val="59595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8169942" y="3711105"/>
              <a:ext cx="974058" cy="45719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Subtitle 2"/>
          <p:cNvSpPr txBox="1">
            <a:spLocks/>
          </p:cNvSpPr>
          <p:nvPr/>
        </p:nvSpPr>
        <p:spPr>
          <a:xfrm>
            <a:off x="145773" y="3794708"/>
            <a:ext cx="6126690" cy="218119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FF6600"/>
                </a:solidFill>
              </a:rPr>
              <a:t>Jackie Voss</a:t>
            </a:r>
          </a:p>
          <a:p>
            <a:r>
              <a:rPr lang="en-US" sz="2400" i="1" dirty="0" smtClean="0"/>
              <a:t>Manager, Global Standards Development</a:t>
            </a:r>
          </a:p>
          <a:p>
            <a:r>
              <a:rPr lang="en-US" sz="2400" i="1" dirty="0" smtClean="0"/>
              <a:t>ATIS</a:t>
            </a:r>
            <a:endParaRPr lang="en-US" sz="2400" i="1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5772" y="1190445"/>
            <a:ext cx="7169428" cy="2579297"/>
          </a:xfrm>
          <a:prstGeom prst="rect">
            <a:avLst/>
          </a:prstGeom>
        </p:spPr>
        <p:txBody>
          <a:bodyPr wrap="square" anchor="b"/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000" b="1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3600" dirty="0" smtClean="0"/>
              <a:t>All</a:t>
            </a:r>
            <a:r>
              <a:rPr lang="en-US" sz="3600" baseline="0" dirty="0" smtClean="0"/>
              <a:t>-IP Transition Initiatives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3200" y="5606574"/>
            <a:ext cx="37719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December 9, </a:t>
            </a:r>
            <a:r>
              <a:rPr lang="en-US" sz="2400" i="1" dirty="0"/>
              <a:t>2014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5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Numbering and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128"/>
            <a:ext cx="8458200" cy="473577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ATIS’ </a:t>
            </a:r>
            <a:r>
              <a:rPr lang="en-US" dirty="0"/>
              <a:t>Industry Numbering Committee (INC) </a:t>
            </a:r>
            <a:r>
              <a:rPr lang="en-US" dirty="0" smtClean="0"/>
              <a:t>is in dialog with the FCC regarding numbering evolution for All-IP change.</a:t>
            </a:r>
          </a:p>
          <a:p>
            <a:r>
              <a:rPr lang="en-US" dirty="0" smtClean="0"/>
              <a:t>Recommendation </a:t>
            </a:r>
            <a:r>
              <a:rPr lang="en-US" dirty="0"/>
              <a:t>for a </a:t>
            </a:r>
            <a:r>
              <a:rPr lang="en-US" dirty="0" smtClean="0"/>
              <a:t>consistent, nationwide user dialing experience (</a:t>
            </a:r>
            <a:r>
              <a:rPr lang="en-US" i="1" dirty="0" smtClean="0"/>
              <a:t>e.g.</a:t>
            </a:r>
            <a:r>
              <a:rPr lang="en-US" dirty="0" smtClean="0"/>
              <a:t>, 7 digit, 10 digit, 1 plus 10 digit).</a:t>
            </a:r>
          </a:p>
          <a:p>
            <a:r>
              <a:rPr lang="en-US" dirty="0" smtClean="0"/>
              <a:t>Role of Rate Centers and LATAs including impact of Bill and Keep order.</a:t>
            </a:r>
            <a:endParaRPr lang="en-US" dirty="0"/>
          </a:p>
          <a:p>
            <a:r>
              <a:rPr lang="en-US" dirty="0" smtClean="0"/>
              <a:t>Determine the disposition and evolution of numbering systems. (</a:t>
            </a:r>
            <a:r>
              <a:rPr lang="en-US" i="1" dirty="0" smtClean="0"/>
              <a:t>e.g.</a:t>
            </a:r>
            <a:r>
              <a:rPr lang="en-US" dirty="0" smtClean="0"/>
              <a:t>, LIDB, LERG, Number Portability Databases, ENUM).</a:t>
            </a:r>
          </a:p>
          <a:p>
            <a:pPr>
              <a:lnSpc>
                <a:spcPts val="2500"/>
              </a:lnSpc>
            </a:pPr>
            <a:r>
              <a:rPr lang="en-US" dirty="0" smtClean="0"/>
              <a:t>Decouple </a:t>
            </a:r>
            <a:r>
              <a:rPr lang="en-US" dirty="0"/>
              <a:t>geography from numbering</a:t>
            </a:r>
            <a:r>
              <a:rPr lang="en-US" dirty="0" smtClean="0"/>
              <a:t>.</a:t>
            </a:r>
          </a:p>
          <a:p>
            <a:pPr>
              <a:lnSpc>
                <a:spcPts val="2500"/>
              </a:lnSpc>
            </a:pPr>
            <a:r>
              <a:rPr lang="en-US" dirty="0"/>
              <a:t>Less-than-thousands-block number allocation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9C486E-DB2A-4BE6-BF4D-5CBEF5B8BFFA}" type="slidenum">
              <a:rPr lang="en-US" smtClean="0">
                <a:solidFill>
                  <a:prstClr val="black"/>
                </a:solidFill>
                <a:cs typeface="Arial" charset="0"/>
              </a:rPr>
              <a:pPr algn="ct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29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Testbeds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128"/>
            <a:ext cx="8331958" cy="4735773"/>
          </a:xfrm>
        </p:spPr>
        <p:txBody>
          <a:bodyPr>
            <a:normAutofit/>
          </a:bodyPr>
          <a:lstStyle/>
          <a:p>
            <a:r>
              <a:rPr lang="en-US" dirty="0" smtClean="0"/>
              <a:t>ATIS identified the potential benefits of a common testbed support mechanism; effort launched November 2014.</a:t>
            </a:r>
            <a:endParaRPr lang="en-US" dirty="0"/>
          </a:p>
          <a:p>
            <a:pPr lvl="1"/>
            <a:r>
              <a:rPr lang="en-US" dirty="0" smtClean="0"/>
              <a:t>Industry </a:t>
            </a:r>
            <a:r>
              <a:rPr lang="en-US" dirty="0"/>
              <a:t>transition initiatives are calling for testbeds to validate solutions for migration to All-IP (e.g., numbering evolution, IP-NNI routing, authenticated caller-ID)</a:t>
            </a:r>
          </a:p>
          <a:p>
            <a:pPr lvl="1"/>
            <a:r>
              <a:rPr lang="en-US" dirty="0"/>
              <a:t>Individual testbeds duplicate many functions and are inefficient to implement and maintain</a:t>
            </a:r>
          </a:p>
          <a:p>
            <a:pPr marL="342900" lvl="1" indent="-342900">
              <a:spcBef>
                <a:spcPts val="1032"/>
              </a:spcBef>
            </a:pPr>
            <a:r>
              <a:rPr lang="en-US" sz="2400" dirty="0"/>
              <a:t>Scope of </a:t>
            </a:r>
            <a:r>
              <a:rPr lang="en-US" sz="2400" dirty="0" smtClean="0"/>
              <a:t>Work (Target completion 1Q2015)</a:t>
            </a:r>
            <a:endParaRPr lang="en-US" sz="2400" dirty="0"/>
          </a:p>
          <a:p>
            <a:pPr lvl="1"/>
            <a:r>
              <a:rPr lang="en-US" dirty="0"/>
              <a:t>Evaluate existing testbed activities and proposals to identify common requirements</a:t>
            </a:r>
          </a:p>
          <a:p>
            <a:pPr lvl="1"/>
            <a:r>
              <a:rPr lang="en-US" dirty="0"/>
              <a:t>Determine if there would be value in combining separate activities into a common testbed support </a:t>
            </a:r>
            <a:r>
              <a:rPr lang="en-US" dirty="0" smtClean="0"/>
              <a:t>capability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18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 and Robustness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ATIS has a central role in the FCC process regarding network reliability and robustness.  With the transition to All-IP, this interaction is evolving to include the unique characteristics of these networks.</a:t>
            </a:r>
          </a:p>
          <a:p>
            <a:r>
              <a:rPr lang="en-US" dirty="0" smtClean="0"/>
              <a:t>ATIS </a:t>
            </a:r>
            <a:r>
              <a:rPr lang="en-US" dirty="0"/>
              <a:t>conducts quarterly meetings with the FCC to review Network Outage Reporting System (NORS) data, identify trending issues, and proposed field-proven industry solutions</a:t>
            </a:r>
            <a:r>
              <a:rPr lang="en-US" dirty="0" smtClean="0"/>
              <a:t>.  </a:t>
            </a:r>
          </a:p>
          <a:p>
            <a:pPr lvl="1"/>
            <a:r>
              <a:rPr lang="en-US" dirty="0" smtClean="0"/>
              <a:t>VoIP metrics have been added to the quarterly NORS review.</a:t>
            </a:r>
          </a:p>
          <a:p>
            <a:pPr lvl="1"/>
            <a:r>
              <a:rPr lang="en-US" dirty="0" smtClean="0"/>
              <a:t>The DS3 outage reporting criteria have been modified to account for the use of these facilities in IP applications.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9C486E-DB2A-4BE6-BF4D-5CBEF5B8BFFA}" type="slidenum">
              <a:rPr lang="en-US" smtClean="0">
                <a:solidFill>
                  <a:prstClr val="black"/>
                </a:solidFill>
                <a:cs typeface="Arial" charset="0"/>
              </a:rPr>
              <a:pPr algn="ct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508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Office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Today, IP interconnection agreements are completed on a customized, bilateral basis.  ATIS is extending the standard ordering process used by the PSTN to include All-IP connections and services.</a:t>
            </a:r>
          </a:p>
          <a:p>
            <a:r>
              <a:rPr lang="en-US" dirty="0" smtClean="0"/>
              <a:t>ATIS</a:t>
            </a:r>
            <a:r>
              <a:rPr lang="en-US" dirty="0"/>
              <a:t>’ </a:t>
            </a:r>
            <a:r>
              <a:rPr lang="en-US" dirty="0" smtClean="0"/>
              <a:t>partnership </a:t>
            </a:r>
            <a:r>
              <a:rPr lang="en-US" dirty="0"/>
              <a:t>with the </a:t>
            </a:r>
            <a:r>
              <a:rPr lang="en-US" dirty="0" smtClean="0"/>
              <a:t>MEF on standardized forms for Ethernet ordering is </a:t>
            </a:r>
            <a:r>
              <a:rPr lang="en-US" dirty="0"/>
              <a:t>an example of how ATIS </a:t>
            </a:r>
            <a:r>
              <a:rPr lang="en-US" dirty="0" smtClean="0"/>
              <a:t>is developing capabilities required for the scalable transition to All-IP.</a:t>
            </a:r>
          </a:p>
          <a:p>
            <a:r>
              <a:rPr lang="en-US" dirty="0" smtClean="0"/>
              <a:t>ATIS is evaluating how to evolve the Access </a:t>
            </a:r>
            <a:r>
              <a:rPr lang="en-US" dirty="0"/>
              <a:t>Services Ordering Guidelines (ASOG</a:t>
            </a:r>
            <a:r>
              <a:rPr lang="en-US" dirty="0" smtClean="0"/>
              <a:t>), the most widely deployed method for facility ordering between service providers.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9C486E-DB2A-4BE6-BF4D-5CBEF5B8BFFA}" type="slidenum">
              <a:rPr lang="en-US" smtClean="0">
                <a:solidFill>
                  <a:prstClr val="black"/>
                </a:solidFill>
                <a:cs typeface="Arial" charset="0"/>
              </a:rPr>
              <a:pPr algn="ct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172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you have any questions or comments, please contact:</a:t>
            </a:r>
          </a:p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Jackie Voss</a:t>
            </a:r>
          </a:p>
          <a:p>
            <a:pPr marL="0" indent="0" algn="ctr">
              <a:buNone/>
            </a:pPr>
            <a:r>
              <a:rPr lang="en-US" dirty="0" smtClean="0"/>
              <a:t>Manager, ATIS Global Standards Development</a:t>
            </a:r>
          </a:p>
          <a:p>
            <a:pPr marL="0" indent="0" algn="ctr">
              <a:buNone/>
            </a:pPr>
            <a:r>
              <a:rPr lang="en-US" dirty="0" smtClean="0"/>
              <a:t>jvoss@atis.org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9C486E-DB2A-4BE6-BF4D-5CBEF5B8BFFA}" type="slidenum">
              <a:rPr lang="en-US" smtClean="0">
                <a:solidFill>
                  <a:prstClr val="black"/>
                </a:solidFill>
                <a:cs typeface="Arial" charset="0"/>
              </a:rPr>
              <a:pPr algn="ct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13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ATIS All-IP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128"/>
            <a:ext cx="8437418" cy="4735773"/>
          </a:xfrm>
        </p:spPr>
        <p:txBody>
          <a:bodyPr/>
          <a:lstStyle/>
          <a:p>
            <a:r>
              <a:rPr lang="en-US" dirty="0" smtClean="0"/>
              <a:t>Service Transition</a:t>
            </a:r>
          </a:p>
          <a:p>
            <a:r>
              <a:rPr lang="en-US" dirty="0" smtClean="0"/>
              <a:t>ATIS/SIP Forum IP-NNI </a:t>
            </a:r>
            <a:r>
              <a:rPr lang="en-US" dirty="0"/>
              <a:t>Joint Task Force </a:t>
            </a:r>
          </a:p>
          <a:p>
            <a:r>
              <a:rPr lang="en-US" dirty="0" smtClean="0"/>
              <a:t>IP Services Interconnect Focus Group	</a:t>
            </a:r>
          </a:p>
          <a:p>
            <a:r>
              <a:rPr lang="en-US" dirty="0" smtClean="0"/>
              <a:t>Public Safety Related Applications Task Force</a:t>
            </a:r>
          </a:p>
          <a:p>
            <a:r>
              <a:rPr lang="en-US" dirty="0"/>
              <a:t>Public </a:t>
            </a:r>
            <a:r>
              <a:rPr lang="en-US" dirty="0" smtClean="0"/>
              <a:t>Safety and Emergency Services</a:t>
            </a:r>
          </a:p>
          <a:p>
            <a:r>
              <a:rPr lang="en-US" dirty="0" smtClean="0"/>
              <a:t>Numbering and Routing</a:t>
            </a:r>
          </a:p>
          <a:p>
            <a:r>
              <a:rPr lang="en-US" dirty="0" smtClean="0"/>
              <a:t>Testbeds</a:t>
            </a:r>
          </a:p>
          <a:p>
            <a:r>
              <a:rPr lang="en-US" dirty="0" smtClean="0"/>
              <a:t>Reliability and Robustness</a:t>
            </a:r>
          </a:p>
          <a:p>
            <a:r>
              <a:rPr lang="en-US" dirty="0" smtClean="0"/>
              <a:t>Back Office Integration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144482" y="6345553"/>
            <a:ext cx="562665" cy="365125"/>
          </a:xfrm>
        </p:spPr>
        <p:txBody>
          <a:bodyPr/>
          <a:lstStyle/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98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35602" y="1573244"/>
            <a:ext cx="2577076" cy="44757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 smtClean="0"/>
              <a:t>Policy</a:t>
            </a:r>
            <a:endParaRPr lang="en-US" b="1" dirty="0"/>
          </a:p>
        </p:txBody>
      </p:sp>
      <p:sp>
        <p:nvSpPr>
          <p:cNvPr id="6" name="Rounded Rectangle 5"/>
          <p:cNvSpPr/>
          <p:nvPr/>
        </p:nvSpPr>
        <p:spPr>
          <a:xfrm>
            <a:off x="3092204" y="1567148"/>
            <a:ext cx="2577076" cy="44757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 smtClean="0"/>
              <a:t>Transition to All-IP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All-IP Program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4138632"/>
              </p:ext>
            </p:extLst>
          </p:nvPr>
        </p:nvGraphicFramePr>
        <p:xfrm>
          <a:off x="696692" y="2177145"/>
          <a:ext cx="8229600" cy="38657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3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14717" y="1165158"/>
            <a:ext cx="2809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Business Program View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743268" y="4005549"/>
            <a:ext cx="2048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Technology View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7875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Transition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55431"/>
            <a:ext cx="8686801" cy="4735773"/>
          </a:xfrm>
        </p:spPr>
        <p:txBody>
          <a:bodyPr/>
          <a:lstStyle/>
          <a:p>
            <a:r>
              <a:rPr lang="en-US" dirty="0" smtClean="0"/>
              <a:t>ATIS is analyzing a basic </a:t>
            </a:r>
            <a:r>
              <a:rPr lang="en-US" dirty="0"/>
              <a:t>set of services commonly provided in </a:t>
            </a:r>
            <a:r>
              <a:rPr lang="en-US" dirty="0" smtClean="0"/>
              <a:t>circuit switch PSTN, </a:t>
            </a:r>
            <a:r>
              <a:rPr lang="en-US" dirty="0"/>
              <a:t>and addresses the technical issues surrounding </a:t>
            </a:r>
            <a:r>
              <a:rPr lang="en-US" dirty="0" smtClean="0"/>
              <a:t>support </a:t>
            </a:r>
            <a:r>
              <a:rPr lang="en-US" dirty="0"/>
              <a:t>of these services in a mixed </a:t>
            </a:r>
            <a:r>
              <a:rPr lang="en-US" dirty="0" smtClean="0"/>
              <a:t>circuit switch/packet switch environment and, </a:t>
            </a:r>
            <a:r>
              <a:rPr lang="en-US" dirty="0"/>
              <a:t>in the </a:t>
            </a:r>
            <a:r>
              <a:rPr lang="en-US" dirty="0" smtClean="0"/>
              <a:t>future, all-packet-switch environment.</a:t>
            </a:r>
          </a:p>
          <a:p>
            <a:r>
              <a:rPr lang="en-US" dirty="0" smtClean="0"/>
              <a:t>Output to include detailed call flows, new ISUP/SIP and TCAP/IP inter-workings and extensions to SIP in support of:</a:t>
            </a:r>
          </a:p>
          <a:p>
            <a:pPr lvl="1"/>
            <a:r>
              <a:rPr lang="en-US" dirty="0"/>
              <a:t>Toll Free Calling</a:t>
            </a:r>
          </a:p>
          <a:p>
            <a:pPr lvl="1"/>
            <a:r>
              <a:rPr lang="en-US" dirty="0"/>
              <a:t>LIDB Services</a:t>
            </a:r>
          </a:p>
          <a:p>
            <a:pPr lvl="1"/>
            <a:r>
              <a:rPr lang="en-US" dirty="0" smtClean="0"/>
              <a:t>CNAM</a:t>
            </a:r>
          </a:p>
          <a:p>
            <a:pPr lvl="1"/>
            <a:r>
              <a:rPr lang="en-US" dirty="0" smtClean="0"/>
              <a:t>Operator Based Services</a:t>
            </a:r>
          </a:p>
          <a:p>
            <a:pPr lvl="1"/>
            <a:r>
              <a:rPr lang="en-US" dirty="0" smtClean="0"/>
              <a:t>Priority Government Services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23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ATIS/SIP Forum IP-NNI Joint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12458"/>
            <a:ext cx="8415867" cy="5003524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In December 2013</a:t>
            </a:r>
            <a:r>
              <a:rPr lang="en-CA" dirty="0"/>
              <a:t>, </a:t>
            </a:r>
            <a:r>
              <a:rPr lang="en-CA" dirty="0" smtClean="0"/>
              <a:t>ATIS and the SIP Forum launched the IP-NNI Joint Task Force</a:t>
            </a:r>
            <a:r>
              <a:rPr lang="en-US" dirty="0"/>
              <a:t> </a:t>
            </a:r>
            <a:r>
              <a:rPr lang="en-US" dirty="0" smtClean="0"/>
              <a:t>to simplify voice  </a:t>
            </a:r>
            <a:r>
              <a:rPr lang="en-US" dirty="0"/>
              <a:t>IP </a:t>
            </a:r>
            <a:r>
              <a:rPr lang="en-US" dirty="0" smtClean="0"/>
              <a:t>interconnection</a:t>
            </a:r>
            <a:r>
              <a:rPr lang="en-CA" dirty="0" smtClean="0"/>
              <a:t>:</a:t>
            </a:r>
          </a:p>
          <a:p>
            <a:pPr lvl="1"/>
            <a:r>
              <a:rPr lang="en-US" sz="2000" dirty="0" smtClean="0"/>
              <a:t>Defines </a:t>
            </a:r>
            <a:r>
              <a:rPr lang="en-US" sz="2000" dirty="0"/>
              <a:t>reference architecture with functional entities necessary for IP-based </a:t>
            </a:r>
            <a:r>
              <a:rPr lang="en-US" sz="2000" dirty="0" smtClean="0"/>
              <a:t>interconnection.</a:t>
            </a:r>
            <a:endParaRPr lang="en-CA" sz="2000" dirty="0"/>
          </a:p>
          <a:p>
            <a:pPr lvl="1"/>
            <a:r>
              <a:rPr lang="en-US" sz="2000" dirty="0" smtClean="0"/>
              <a:t>Defines the architecture for sharing NNI interconnection data; did not identify a single approach.</a:t>
            </a:r>
          </a:p>
          <a:p>
            <a:pPr lvl="1"/>
            <a:r>
              <a:rPr lang="en-US" sz="2000" dirty="0" smtClean="0"/>
              <a:t>Routing </a:t>
            </a:r>
            <a:r>
              <a:rPr lang="en-US" sz="2000" dirty="0"/>
              <a:t>solutions fall into two broad categories:</a:t>
            </a:r>
          </a:p>
          <a:p>
            <a:pPr lvl="2"/>
            <a:r>
              <a:rPr lang="en-US" sz="2000" dirty="0"/>
              <a:t>Mechanisms that build on structures in the North American Numbering Plan (NANP</a:t>
            </a:r>
            <a:r>
              <a:rPr lang="en-US" sz="2000" dirty="0" smtClean="0"/>
              <a:t>).</a:t>
            </a:r>
            <a:endParaRPr lang="en-US" sz="2000" dirty="0"/>
          </a:p>
          <a:p>
            <a:pPr lvl="2"/>
            <a:r>
              <a:rPr lang="en-US" sz="2000" dirty="0"/>
              <a:t>Registry approaches independent of NANP </a:t>
            </a:r>
            <a:r>
              <a:rPr lang="en-US" sz="2000" dirty="0" smtClean="0"/>
              <a:t>structures.</a:t>
            </a:r>
            <a:endParaRPr lang="en-US" sz="2000" dirty="0"/>
          </a:p>
          <a:p>
            <a:pPr lvl="1"/>
            <a:r>
              <a:rPr lang="en-US" sz="2000" dirty="0"/>
              <a:t>Interworking between different approaches </a:t>
            </a:r>
            <a:r>
              <a:rPr lang="en-US" sz="2000" dirty="0" smtClean="0"/>
              <a:t>specified.</a:t>
            </a:r>
          </a:p>
          <a:p>
            <a:pPr marL="0" indent="0">
              <a:buNone/>
            </a:pPr>
            <a:r>
              <a:rPr lang="en-US" dirty="0" smtClean="0"/>
              <a:t>Drafts published for industry review/comment; </a:t>
            </a:r>
            <a:r>
              <a:rPr lang="en-US" dirty="0"/>
              <a:t>1Q </a:t>
            </a:r>
            <a:r>
              <a:rPr lang="en-US" dirty="0" smtClean="0"/>
              <a:t>2015 target completion.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144482" y="6345553"/>
            <a:ext cx="562665" cy="365125"/>
          </a:xfrm>
        </p:spPr>
        <p:txBody>
          <a:bodyPr/>
          <a:lstStyle/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60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27996"/>
            <a:ext cx="8686801" cy="936298"/>
          </a:xfrm>
        </p:spPr>
        <p:txBody>
          <a:bodyPr/>
          <a:lstStyle/>
          <a:p>
            <a:r>
              <a:rPr lang="en-CA" dirty="0" smtClean="0"/>
              <a:t>IP Services Interconnect (IPSI) Focus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IPSI Focus Group identified </a:t>
            </a:r>
            <a:r>
              <a:rPr lang="en-US" dirty="0"/>
              <a:t>the key obstacles and a strategy for enabling enriched IP services </a:t>
            </a:r>
            <a:r>
              <a:rPr lang="en-US" dirty="0" smtClean="0"/>
              <a:t>end-to-end </a:t>
            </a:r>
            <a:r>
              <a:rPr lang="en-US" dirty="0"/>
              <a:t>across all service provider </a:t>
            </a:r>
            <a:r>
              <a:rPr lang="en-US" dirty="0" smtClean="0"/>
              <a:t>types.</a:t>
            </a:r>
            <a:endParaRPr lang="en-US" dirty="0"/>
          </a:p>
          <a:p>
            <a:r>
              <a:rPr lang="en-US" dirty="0" smtClean="0"/>
              <a:t>Work </a:t>
            </a:r>
            <a:r>
              <a:rPr lang="en-US" dirty="0"/>
              <a:t>concluded in September 2014 with the publication of </a:t>
            </a:r>
            <a:r>
              <a:rPr lang="en-US" i="1" dirty="0">
                <a:hlinkClick r:id="rId3"/>
              </a:rPr>
              <a:t>IP Services Interconnect Technical Report – Assessment of Requirements and </a:t>
            </a:r>
            <a:r>
              <a:rPr lang="en-US" i="1" dirty="0" smtClean="0">
                <a:hlinkClick r:id="rId3"/>
              </a:rPr>
              <a:t>Specifications</a:t>
            </a:r>
            <a:r>
              <a:rPr lang="en-US" i="1" dirty="0" smtClean="0"/>
              <a:t>, </a:t>
            </a:r>
            <a:r>
              <a:rPr lang="en-US" dirty="0" smtClean="0"/>
              <a:t>which:</a:t>
            </a:r>
            <a:endParaRPr lang="en-US" dirty="0"/>
          </a:p>
          <a:p>
            <a:pPr lvl="1"/>
            <a:r>
              <a:rPr lang="en-US" dirty="0" smtClean="0"/>
              <a:t>Provided representative </a:t>
            </a:r>
            <a:r>
              <a:rPr lang="en-US" dirty="0"/>
              <a:t>use cases for IP services to assess the standards coverage across the key technical areas </a:t>
            </a:r>
            <a:r>
              <a:rPr lang="en-US" dirty="0" smtClean="0"/>
              <a:t>including: session </a:t>
            </a:r>
            <a:r>
              <a:rPr lang="en-US" dirty="0"/>
              <a:t>establishment and </a:t>
            </a:r>
            <a:r>
              <a:rPr lang="en-US" dirty="0" smtClean="0"/>
              <a:t>signaling; addressing </a:t>
            </a:r>
            <a:r>
              <a:rPr lang="en-US" dirty="0"/>
              <a:t>and </a:t>
            </a:r>
            <a:r>
              <a:rPr lang="en-US" dirty="0" smtClean="0"/>
              <a:t>routing; and media handling.</a:t>
            </a:r>
            <a:endParaRPr lang="en-US" dirty="0"/>
          </a:p>
          <a:p>
            <a:pPr lvl="1"/>
            <a:r>
              <a:rPr lang="en-US" dirty="0" smtClean="0"/>
              <a:t>Presented conclusions </a:t>
            </a:r>
            <a:r>
              <a:rPr lang="en-US" dirty="0"/>
              <a:t>and recommendations </a:t>
            </a:r>
            <a:r>
              <a:rPr lang="en-US" dirty="0" smtClean="0"/>
              <a:t>for </a:t>
            </a:r>
            <a:r>
              <a:rPr lang="en-US" dirty="0"/>
              <a:t>each of these key technical areas to aid the industry in the development of detailed interconnect profiles.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>
              <a:defRPr/>
            </a:pPr>
            <a:fld id="{379C486E-DB2A-4BE6-BF4D-5CBEF5B8BFFA}" type="slidenum">
              <a:rPr lang="en-US" smtClean="0"/>
              <a:pPr algn="ctr"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81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27996"/>
            <a:ext cx="8748215" cy="936298"/>
          </a:xfrm>
        </p:spPr>
        <p:txBody>
          <a:bodyPr/>
          <a:lstStyle/>
          <a:p>
            <a:r>
              <a:rPr lang="en-US" sz="3000" dirty="0"/>
              <a:t>Public Safety Related Applications </a:t>
            </a:r>
            <a:r>
              <a:rPr lang="en-US" sz="3000" dirty="0" smtClean="0"/>
              <a:t>Task Force </a:t>
            </a:r>
            <a:r>
              <a:rPr lang="en-US" sz="2800" dirty="0" smtClean="0"/>
              <a:t>(</a:t>
            </a:r>
            <a:r>
              <a:rPr lang="en-US" sz="2800" dirty="0"/>
              <a:t>PSRA TF)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4027"/>
            <a:ext cx="8394970" cy="4735773"/>
          </a:xfrm>
        </p:spPr>
        <p:txBody>
          <a:bodyPr/>
          <a:lstStyle/>
          <a:p>
            <a:r>
              <a:rPr lang="en-US" dirty="0" smtClean="0"/>
              <a:t>The PSRA TF, formed in April 2014, addresses the effects of the All-IP migration on the infrastructure associated with public safety, particularly key applications that are  based upon legacy PSTN technologies and services.</a:t>
            </a:r>
          </a:p>
          <a:p>
            <a:r>
              <a:rPr lang="en-US" dirty="0" smtClean="0"/>
              <a:t>The </a:t>
            </a:r>
            <a:r>
              <a:rPr lang="en-US" dirty="0"/>
              <a:t>TF identified relevant stakeholder organizations related to the following applications:</a:t>
            </a:r>
          </a:p>
          <a:p>
            <a:pPr lvl="1"/>
            <a:r>
              <a:rPr lang="en-US" dirty="0"/>
              <a:t>Alarm circuits to local fire and police departments </a:t>
            </a:r>
          </a:p>
          <a:p>
            <a:pPr lvl="1"/>
            <a:r>
              <a:rPr lang="en-US" dirty="0"/>
              <a:t>FAA circuits to towers and alarms</a:t>
            </a:r>
          </a:p>
          <a:p>
            <a:pPr lvl="1"/>
            <a:r>
              <a:rPr lang="en-US" dirty="0"/>
              <a:t>Circuits that monitor railroad crossings</a:t>
            </a:r>
          </a:p>
          <a:p>
            <a:pPr lvl="1"/>
            <a:r>
              <a:rPr lang="en-US" dirty="0"/>
              <a:t>Circuits for sensors at gas and power company locations</a:t>
            </a:r>
          </a:p>
          <a:p>
            <a:pPr lvl="1"/>
            <a:r>
              <a:rPr lang="en-US" dirty="0"/>
              <a:t>Meter and alarming circuits related to power grid</a:t>
            </a:r>
          </a:p>
          <a:p>
            <a:pPr lvl="1"/>
            <a:r>
              <a:rPr lang="en-US" dirty="0"/>
              <a:t>Circuits supporting underground communications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9C486E-DB2A-4BE6-BF4D-5CBEF5B8BFFA}" type="slidenum">
              <a:rPr lang="en-US" smtClean="0">
                <a:solidFill>
                  <a:prstClr val="black"/>
                </a:solidFill>
                <a:cs typeface="Arial" charset="0"/>
              </a:rPr>
              <a:pPr algn="ct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2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996"/>
            <a:ext cx="8686800" cy="936298"/>
          </a:xfrm>
        </p:spPr>
        <p:txBody>
          <a:bodyPr/>
          <a:lstStyle/>
          <a:p>
            <a:r>
              <a:rPr lang="en-US" sz="3000" dirty="0"/>
              <a:t>Public Safety Related Applications Task </a:t>
            </a:r>
            <a:r>
              <a:rPr lang="en-US" sz="3000" dirty="0" smtClean="0"/>
              <a:t>Force (PSRA TF)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51128"/>
            <a:ext cx="8461169" cy="4735773"/>
          </a:xfrm>
        </p:spPr>
        <p:txBody>
          <a:bodyPr/>
          <a:lstStyle/>
          <a:p>
            <a:r>
              <a:rPr lang="en-US" dirty="0" smtClean="0"/>
              <a:t>The TF will </a:t>
            </a:r>
            <a:r>
              <a:rPr lang="en-US" dirty="0"/>
              <a:t>take the findings from industry outreach to:</a:t>
            </a:r>
          </a:p>
          <a:p>
            <a:pPr lvl="1"/>
            <a:r>
              <a:rPr lang="en-US" dirty="0"/>
              <a:t>Determine if prioritization of key applications is needed</a:t>
            </a:r>
          </a:p>
          <a:p>
            <a:pPr lvl="1"/>
            <a:r>
              <a:rPr lang="en-US" dirty="0"/>
              <a:t>Identify if there are common issues impacting All-IP transition across industries</a:t>
            </a:r>
          </a:p>
          <a:p>
            <a:pPr lvl="1"/>
            <a:r>
              <a:rPr lang="en-US" dirty="0"/>
              <a:t>Evaluate existing and potential solutions towards the publication of </a:t>
            </a:r>
            <a:r>
              <a:rPr lang="en-US" dirty="0" smtClean="0"/>
              <a:t>guidelines</a:t>
            </a:r>
          </a:p>
          <a:p>
            <a:pPr lvl="1"/>
            <a:r>
              <a:rPr lang="en-US" dirty="0" smtClean="0"/>
              <a:t>Identify opportunities for customer education regarding the All-IP transition</a:t>
            </a:r>
          </a:p>
          <a:p>
            <a:r>
              <a:rPr lang="en-US" dirty="0"/>
              <a:t>Target </a:t>
            </a:r>
            <a:r>
              <a:rPr lang="en-US" dirty="0" smtClean="0"/>
              <a:t>completion: 1Q2015</a:t>
            </a:r>
            <a:r>
              <a:rPr lang="en-US" dirty="0"/>
              <a:t>.</a:t>
            </a:r>
          </a:p>
          <a:p>
            <a:r>
              <a:rPr lang="en-US" dirty="0"/>
              <a:t>In parallel, the </a:t>
            </a:r>
            <a:r>
              <a:rPr lang="en-US" dirty="0" smtClean="0"/>
              <a:t>TF is </a:t>
            </a:r>
            <a:r>
              <a:rPr lang="en-US" dirty="0"/>
              <a:t>developing plans to share the final report with relevant interest </a:t>
            </a:r>
            <a:r>
              <a:rPr lang="en-US" dirty="0" smtClean="0"/>
              <a:t>groups and regulatory bodies.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9C486E-DB2A-4BE6-BF4D-5CBEF5B8BFFA}" type="slidenum">
              <a:rPr lang="en-US" smtClean="0">
                <a:solidFill>
                  <a:prstClr val="black"/>
                </a:solidFill>
                <a:cs typeface="Arial" charset="0"/>
              </a:rPr>
              <a:pPr algn="ct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00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Safety and Emergency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3945"/>
            <a:ext cx="8686800" cy="46529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To address IMS-based public safety solutions that are natively designed for an All-IP environment, ATIS is:  </a:t>
            </a:r>
          </a:p>
          <a:p>
            <a:r>
              <a:rPr lang="en-US" dirty="0" smtClean="0"/>
              <a:t>Supporting </a:t>
            </a:r>
            <a:r>
              <a:rPr lang="en-US" dirty="0"/>
              <a:t>FirstNet to help ensure that its public safety </a:t>
            </a:r>
            <a:r>
              <a:rPr lang="en-US" dirty="0" smtClean="0"/>
              <a:t>LTE/3GPP </a:t>
            </a:r>
            <a:r>
              <a:rPr lang="en-US" dirty="0"/>
              <a:t>requirements are being </a:t>
            </a:r>
            <a:r>
              <a:rPr lang="en-US" dirty="0" smtClean="0"/>
              <a:t>met;</a:t>
            </a:r>
          </a:p>
          <a:p>
            <a:r>
              <a:rPr lang="en-US" dirty="0" smtClean="0"/>
              <a:t>Developing standards to </a:t>
            </a:r>
            <a:r>
              <a:rPr lang="en-US" dirty="0"/>
              <a:t>support Multimedia Emergency Services (MMES) for a full multimedia </a:t>
            </a:r>
            <a:r>
              <a:rPr lang="en-US" dirty="0" smtClean="0"/>
              <a:t>experience; and</a:t>
            </a:r>
            <a:endParaRPr lang="en-US" dirty="0"/>
          </a:p>
          <a:p>
            <a:r>
              <a:rPr lang="en-US" dirty="0" smtClean="0"/>
              <a:t>Creating a standard for mission critical </a:t>
            </a:r>
            <a:r>
              <a:rPr lang="en-US" dirty="0"/>
              <a:t>Push to Talk </a:t>
            </a:r>
            <a:r>
              <a:rPr lang="en-US" dirty="0" smtClean="0"/>
              <a:t>voice </a:t>
            </a:r>
            <a:r>
              <a:rPr lang="en-US" dirty="0"/>
              <a:t>interoperation between Land Mobile Radio </a:t>
            </a:r>
            <a:r>
              <a:rPr lang="en-US" dirty="0" smtClean="0"/>
              <a:t>and LTE systems.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9C486E-DB2A-4BE6-BF4D-5CBEF5B8BFFA}" type="slidenum">
              <a:rPr lang="en-US" smtClean="0">
                <a:solidFill>
                  <a:prstClr val="black"/>
                </a:solidFill>
                <a:cs typeface="Arial" charset="0"/>
              </a:rPr>
              <a:pPr algn="ct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99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IS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Final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TIS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ATIS Theme (title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ATIS Theme (title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ATIS PPT Template</Template>
  <TotalTime>5742</TotalTime>
  <Words>928</Words>
  <Application>Microsoft Office PowerPoint</Application>
  <PresentationFormat>On-screen Show (4:3)</PresentationFormat>
  <Paragraphs>137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ATIS PPT Template</vt:lpstr>
      <vt:lpstr>Final Template</vt:lpstr>
      <vt:lpstr>ATIS Theme (title)</vt:lpstr>
      <vt:lpstr>1_ATIS Theme (title)</vt:lpstr>
      <vt:lpstr>PowerPoint Presentation</vt:lpstr>
      <vt:lpstr>ATIS All-IP Program</vt:lpstr>
      <vt:lpstr>All-IP Program</vt:lpstr>
      <vt:lpstr>Service Transition Work</vt:lpstr>
      <vt:lpstr>ATIS/SIP Forum IP-NNI Joint Task Force</vt:lpstr>
      <vt:lpstr>IP Services Interconnect (IPSI) Focus Group</vt:lpstr>
      <vt:lpstr>Public Safety Related Applications Task Force (PSRA TF)</vt:lpstr>
      <vt:lpstr>Public Safety Related Applications Task Force (PSRA TF)</vt:lpstr>
      <vt:lpstr>Public Safety and Emergency Services</vt:lpstr>
      <vt:lpstr>Numbering and Routing</vt:lpstr>
      <vt:lpstr>Testbeds</vt:lpstr>
      <vt:lpstr>Reliability and Robustness</vt:lpstr>
      <vt:lpstr>Back Office Integration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Harrell</dc:creator>
  <cp:lastModifiedBy>Manning, John</cp:lastModifiedBy>
  <cp:revision>280</cp:revision>
  <cp:lastPrinted>2014-12-09T13:57:51Z</cp:lastPrinted>
  <dcterms:created xsi:type="dcterms:W3CDTF">2012-09-04T13:32:00Z</dcterms:created>
  <dcterms:modified xsi:type="dcterms:W3CDTF">2014-12-09T21:08:01Z</dcterms:modified>
</cp:coreProperties>
</file>