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0" r:id="rId1"/>
  </p:sldMasterIdLst>
  <p:notesMasterIdLst>
    <p:notesMasterId r:id="rId7"/>
  </p:notesMasterIdLst>
  <p:handoutMasterIdLst>
    <p:handoutMasterId r:id="rId8"/>
  </p:handoutMasterIdLst>
  <p:sldIdLst>
    <p:sldId id="295" r:id="rId2"/>
    <p:sldId id="292" r:id="rId3"/>
    <p:sldId id="300" r:id="rId4"/>
    <p:sldId id="299" r:id="rId5"/>
    <p:sldId id="297" r:id="rId6"/>
  </p:sldIdLst>
  <p:sldSz cx="9144000" cy="6858000" type="screen4x3"/>
  <p:notesSz cx="7023100" cy="93091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 uri="{2D200454-40CA-4A62-9FC3-DE9A4176ACB9}">
      <p15:notesGuideLst xmlns:p15="http://schemas.microsoft.com/office/powerpoint/2012/main" xmlns="">
        <p15:guide id="1" orient="horz" pos="2932">
          <p15:clr>
            <a:srgbClr val="A4A3A4"/>
          </p15:clr>
        </p15:guide>
        <p15:guide id="2" pos="2212">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8971" autoAdjust="0"/>
    <p:restoredTop sz="99652" autoAdjust="0"/>
  </p:normalViewPr>
  <p:slideViewPr>
    <p:cSldViewPr>
      <p:cViewPr>
        <p:scale>
          <a:sx n="100" d="100"/>
          <a:sy n="100" d="100"/>
        </p:scale>
        <p:origin x="-1854" y="-72"/>
      </p:cViewPr>
      <p:guideLst>
        <p:guide orient="horz" pos="2160"/>
        <p:guide pos="2880"/>
      </p:guideLst>
    </p:cSldViewPr>
  </p:slideViewPr>
  <p:notesTextViewPr>
    <p:cViewPr>
      <p:scale>
        <a:sx n="100" d="100"/>
        <a:sy n="100" d="100"/>
      </p:scale>
      <p:origin x="0" y="0"/>
    </p:cViewPr>
  </p:notesTextViewPr>
  <p:sorterViewPr>
    <p:cViewPr>
      <p:scale>
        <a:sx n="150" d="100"/>
        <a:sy n="150" d="100"/>
      </p:scale>
      <p:origin x="0" y="0"/>
    </p:cViewPr>
  </p:sorterViewPr>
  <p:notesViewPr>
    <p:cSldViewPr>
      <p:cViewPr varScale="1">
        <p:scale>
          <a:sx n="77" d="100"/>
          <a:sy n="77" d="100"/>
        </p:scale>
        <p:origin x="-1830" y="-108"/>
      </p:cViewPr>
      <p:guideLst>
        <p:guide orient="horz" pos="2932"/>
        <p:guide pos="2212"/>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2227" name="Rectangle 3"/>
          <p:cNvSpPr>
            <a:spLocks noGrp="1" noChangeArrowheads="1"/>
          </p:cNvSpPr>
          <p:nvPr>
            <p:ph type="dt" sz="quarter" idx="1"/>
          </p:nvPr>
        </p:nvSpPr>
        <p:spPr bwMode="auto">
          <a:xfrm>
            <a:off x="3977828" y="2"/>
            <a:ext cx="3043666" cy="466417"/>
          </a:xfrm>
          <a:prstGeom prst="rect">
            <a:avLst/>
          </a:prstGeom>
          <a:noFill/>
          <a:ln w="9525">
            <a:noFill/>
            <a:miter lim="800000"/>
            <a:headEnd/>
            <a:tailEnd/>
          </a:ln>
          <a:effectLst/>
        </p:spPr>
        <p:txBody>
          <a:bodyPr vert="horz" wrap="square" lIns="91577" tIns="45789" rIns="91577" bIns="45789" numCol="1" anchor="t" anchorCtr="0" compatLnSpc="1">
            <a:prstTxWarp prst="textNoShape">
              <a:avLst/>
            </a:prstTxWarp>
          </a:bodyPr>
          <a:lstStyle>
            <a:lvl1pPr algn="r" eaLnBrk="0" hangingPunct="0">
              <a:defRPr sz="1200"/>
            </a:lvl1pPr>
          </a:lstStyle>
          <a:p>
            <a:pPr>
              <a:defRPr/>
            </a:pPr>
            <a:endParaRPr lang="en-US" dirty="0"/>
          </a:p>
        </p:txBody>
      </p:sp>
      <p:sp>
        <p:nvSpPr>
          <p:cNvPr id="52228" name="Rectangle 4"/>
          <p:cNvSpPr>
            <a:spLocks noGrp="1" noChangeArrowheads="1"/>
          </p:cNvSpPr>
          <p:nvPr>
            <p:ph type="ftr" sz="quarter" idx="2"/>
          </p:nvPr>
        </p:nvSpPr>
        <p:spPr bwMode="auto">
          <a:xfrm>
            <a:off x="1" y="8841082"/>
            <a:ext cx="3043666" cy="466417"/>
          </a:xfrm>
          <a:prstGeom prst="rect">
            <a:avLst/>
          </a:prstGeom>
          <a:noFill/>
          <a:ln w="9525">
            <a:noFill/>
            <a:miter lim="800000"/>
            <a:headEnd/>
            <a:tailEnd/>
          </a:ln>
          <a:effectLst/>
        </p:spPr>
        <p:txBody>
          <a:bodyPr vert="horz" wrap="square" lIns="91577" tIns="45789" rIns="91577" bIns="45789" numCol="1" anchor="b" anchorCtr="0" compatLnSpc="1">
            <a:prstTxWarp prst="textNoShape">
              <a:avLst/>
            </a:prstTxWarp>
          </a:bodyPr>
          <a:lstStyle>
            <a:lvl1pPr eaLnBrk="0" hangingPunct="0">
              <a:defRPr sz="1200"/>
            </a:lvl1pPr>
          </a:lstStyle>
          <a:p>
            <a:pPr>
              <a:defRPr/>
            </a:pPr>
            <a:endParaRPr lang="en-US" dirty="0"/>
          </a:p>
        </p:txBody>
      </p:sp>
      <p:sp>
        <p:nvSpPr>
          <p:cNvPr id="52229" name="Rectangle 5"/>
          <p:cNvSpPr>
            <a:spLocks noGrp="1" noChangeArrowheads="1"/>
          </p:cNvSpPr>
          <p:nvPr>
            <p:ph type="sldNum" sz="quarter" idx="3"/>
          </p:nvPr>
        </p:nvSpPr>
        <p:spPr bwMode="auto">
          <a:xfrm>
            <a:off x="3977828" y="8841082"/>
            <a:ext cx="3043666" cy="466417"/>
          </a:xfrm>
          <a:prstGeom prst="rect">
            <a:avLst/>
          </a:prstGeom>
          <a:noFill/>
          <a:ln w="9525">
            <a:noFill/>
            <a:miter lim="800000"/>
            <a:headEnd/>
            <a:tailEnd/>
          </a:ln>
          <a:effectLst/>
        </p:spPr>
        <p:txBody>
          <a:bodyPr vert="horz" wrap="square" lIns="91577" tIns="45789" rIns="91577" bIns="45789" numCol="1" anchor="b" anchorCtr="0" compatLnSpc="1">
            <a:prstTxWarp prst="textNoShape">
              <a:avLst/>
            </a:prstTxWarp>
          </a:bodyPr>
          <a:lstStyle>
            <a:lvl1pPr algn="r" eaLnBrk="0" hangingPunct="0">
              <a:defRPr sz="1200"/>
            </a:lvl1pPr>
          </a:lstStyle>
          <a:p>
            <a:pPr>
              <a:defRPr/>
            </a:pPr>
            <a:fld id="{0FE71CFE-1CAF-487D-8B4C-393BB10BC3CD}" type="slidenum">
              <a:rPr lang="en-US"/>
              <a:pPr>
                <a:defRPr/>
              </a:pPr>
              <a:t>‹#›</a:t>
            </a:fld>
            <a:endParaRPr lang="en-US"/>
          </a:p>
        </p:txBody>
      </p:sp>
    </p:spTree>
    <p:extLst>
      <p:ext uri="{BB962C8B-B14F-4D97-AF65-F5344CB8AC3E}">
        <p14:creationId xmlns:p14="http://schemas.microsoft.com/office/powerpoint/2010/main" val="2725445700"/>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3794" name="Rectangle 2"/>
          <p:cNvSpPr>
            <a:spLocks noGrp="1" noChangeArrowheads="1"/>
          </p:cNvSpPr>
          <p:nvPr>
            <p:ph type="hdr" sz="quarter"/>
          </p:nvPr>
        </p:nvSpPr>
        <p:spPr bwMode="auto">
          <a:xfrm>
            <a:off x="1" y="2"/>
            <a:ext cx="3043666" cy="466417"/>
          </a:xfrm>
          <a:prstGeom prst="rect">
            <a:avLst/>
          </a:prstGeom>
          <a:noFill/>
          <a:ln w="9525">
            <a:noFill/>
            <a:miter lim="800000"/>
            <a:headEnd/>
            <a:tailEnd/>
          </a:ln>
          <a:effectLst/>
        </p:spPr>
        <p:txBody>
          <a:bodyPr vert="horz" wrap="square" lIns="91577" tIns="45789" rIns="91577" bIns="45789" numCol="1" anchor="t" anchorCtr="0" compatLnSpc="1">
            <a:prstTxWarp prst="textNoShape">
              <a:avLst/>
            </a:prstTxWarp>
          </a:bodyPr>
          <a:lstStyle>
            <a:lvl1pPr eaLnBrk="0" hangingPunct="0">
              <a:defRPr sz="1200"/>
            </a:lvl1pPr>
          </a:lstStyle>
          <a:p>
            <a:pPr>
              <a:defRPr/>
            </a:pPr>
            <a:endParaRPr lang="en-US" dirty="0"/>
          </a:p>
        </p:txBody>
      </p:sp>
      <p:sp>
        <p:nvSpPr>
          <p:cNvPr id="33795" name="Rectangle 3"/>
          <p:cNvSpPr>
            <a:spLocks noGrp="1" noChangeArrowheads="1"/>
          </p:cNvSpPr>
          <p:nvPr>
            <p:ph type="dt" idx="1"/>
          </p:nvPr>
        </p:nvSpPr>
        <p:spPr bwMode="auto">
          <a:xfrm>
            <a:off x="3977828" y="2"/>
            <a:ext cx="3043666" cy="466417"/>
          </a:xfrm>
          <a:prstGeom prst="rect">
            <a:avLst/>
          </a:prstGeom>
          <a:noFill/>
          <a:ln w="9525">
            <a:noFill/>
            <a:miter lim="800000"/>
            <a:headEnd/>
            <a:tailEnd/>
          </a:ln>
          <a:effectLst/>
        </p:spPr>
        <p:txBody>
          <a:bodyPr vert="horz" wrap="square" lIns="91577" tIns="45789" rIns="91577" bIns="45789" numCol="1" anchor="t" anchorCtr="0" compatLnSpc="1">
            <a:prstTxWarp prst="textNoShape">
              <a:avLst/>
            </a:prstTxWarp>
          </a:bodyPr>
          <a:lstStyle>
            <a:lvl1pPr algn="r" eaLnBrk="0" hangingPunct="0">
              <a:defRPr sz="1200"/>
            </a:lvl1pPr>
          </a:lstStyle>
          <a:p>
            <a:pPr>
              <a:defRPr/>
            </a:pPr>
            <a:endParaRPr lang="en-US" dirty="0"/>
          </a:p>
        </p:txBody>
      </p:sp>
      <p:sp>
        <p:nvSpPr>
          <p:cNvPr id="13316" name="Rectangle 4"/>
          <p:cNvSpPr>
            <a:spLocks noGrp="1" noRot="1" noChangeAspect="1" noChangeArrowheads="1" noTextEdit="1"/>
          </p:cNvSpPr>
          <p:nvPr>
            <p:ph type="sldImg" idx="2"/>
          </p:nvPr>
        </p:nvSpPr>
        <p:spPr bwMode="auto">
          <a:xfrm>
            <a:off x="1184275" y="698500"/>
            <a:ext cx="4654550" cy="3490913"/>
          </a:xfrm>
          <a:prstGeom prst="rect">
            <a:avLst/>
          </a:prstGeom>
          <a:noFill/>
          <a:ln w="9525">
            <a:solidFill>
              <a:srgbClr val="000000"/>
            </a:solidFill>
            <a:miter lim="800000"/>
            <a:headEnd/>
            <a:tailEnd/>
          </a:ln>
        </p:spPr>
      </p:sp>
      <p:sp>
        <p:nvSpPr>
          <p:cNvPr id="33797" name="Rectangle 5"/>
          <p:cNvSpPr>
            <a:spLocks noGrp="1" noChangeArrowheads="1"/>
          </p:cNvSpPr>
          <p:nvPr>
            <p:ph type="body" sz="quarter" idx="3"/>
          </p:nvPr>
        </p:nvSpPr>
        <p:spPr bwMode="auto">
          <a:xfrm>
            <a:off x="702633" y="4422144"/>
            <a:ext cx="5617837" cy="4189736"/>
          </a:xfrm>
          <a:prstGeom prst="rect">
            <a:avLst/>
          </a:prstGeom>
          <a:noFill/>
          <a:ln w="9525">
            <a:noFill/>
            <a:miter lim="800000"/>
            <a:headEnd/>
            <a:tailEnd/>
          </a:ln>
          <a:effectLst/>
        </p:spPr>
        <p:txBody>
          <a:bodyPr vert="horz" wrap="square" lIns="91577" tIns="45789" rIns="91577" bIns="45789"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33798" name="Rectangle 6"/>
          <p:cNvSpPr>
            <a:spLocks noGrp="1" noChangeArrowheads="1"/>
          </p:cNvSpPr>
          <p:nvPr>
            <p:ph type="ftr" sz="quarter" idx="4"/>
          </p:nvPr>
        </p:nvSpPr>
        <p:spPr bwMode="auto">
          <a:xfrm>
            <a:off x="1" y="8841082"/>
            <a:ext cx="3043666" cy="466417"/>
          </a:xfrm>
          <a:prstGeom prst="rect">
            <a:avLst/>
          </a:prstGeom>
          <a:noFill/>
          <a:ln w="9525">
            <a:noFill/>
            <a:miter lim="800000"/>
            <a:headEnd/>
            <a:tailEnd/>
          </a:ln>
          <a:effectLst/>
        </p:spPr>
        <p:txBody>
          <a:bodyPr vert="horz" wrap="square" lIns="91577" tIns="45789" rIns="91577" bIns="45789" numCol="1" anchor="b" anchorCtr="0" compatLnSpc="1">
            <a:prstTxWarp prst="textNoShape">
              <a:avLst/>
            </a:prstTxWarp>
          </a:bodyPr>
          <a:lstStyle>
            <a:lvl1pPr eaLnBrk="0" hangingPunct="0">
              <a:defRPr sz="1200"/>
            </a:lvl1pPr>
          </a:lstStyle>
          <a:p>
            <a:pPr>
              <a:defRPr/>
            </a:pPr>
            <a:endParaRPr lang="en-US" dirty="0"/>
          </a:p>
        </p:txBody>
      </p:sp>
      <p:sp>
        <p:nvSpPr>
          <p:cNvPr id="33799" name="Rectangle 7"/>
          <p:cNvSpPr>
            <a:spLocks noGrp="1" noChangeArrowheads="1"/>
          </p:cNvSpPr>
          <p:nvPr>
            <p:ph type="sldNum" sz="quarter" idx="5"/>
          </p:nvPr>
        </p:nvSpPr>
        <p:spPr bwMode="auto">
          <a:xfrm>
            <a:off x="3977828" y="8841082"/>
            <a:ext cx="3043666" cy="466417"/>
          </a:xfrm>
          <a:prstGeom prst="rect">
            <a:avLst/>
          </a:prstGeom>
          <a:noFill/>
          <a:ln w="9525">
            <a:noFill/>
            <a:miter lim="800000"/>
            <a:headEnd/>
            <a:tailEnd/>
          </a:ln>
          <a:effectLst/>
        </p:spPr>
        <p:txBody>
          <a:bodyPr vert="horz" wrap="square" lIns="91577" tIns="45789" rIns="91577" bIns="45789" numCol="1" anchor="b" anchorCtr="0" compatLnSpc="1">
            <a:prstTxWarp prst="textNoShape">
              <a:avLst/>
            </a:prstTxWarp>
          </a:bodyPr>
          <a:lstStyle>
            <a:lvl1pPr algn="r" eaLnBrk="0" hangingPunct="0">
              <a:defRPr sz="1200"/>
            </a:lvl1pPr>
          </a:lstStyle>
          <a:p>
            <a:pPr>
              <a:defRPr/>
            </a:pPr>
            <a:fld id="{07732090-6AC5-4710-B8A3-5D57AB077C6E}" type="slidenum">
              <a:rPr lang="en-US"/>
              <a:pPr>
                <a:defRPr/>
              </a:pPr>
              <a:t>‹#›</a:t>
            </a:fld>
            <a:endParaRPr lang="en-US"/>
          </a:p>
        </p:txBody>
      </p:sp>
    </p:spTree>
    <p:extLst>
      <p:ext uri="{BB962C8B-B14F-4D97-AF65-F5344CB8AC3E}">
        <p14:creationId xmlns:p14="http://schemas.microsoft.com/office/powerpoint/2010/main" val="1834905020"/>
      </p:ext>
    </p:extLst>
  </p:cSld>
  <p:clrMap bg1="lt1" tx1="dk1" bg2="lt2" tx2="dk2" accent1="accent1" accent2="accent2" accent3="accent3" accent4="accent4" accent5="accent5" accent6="accent6" hlink="hlink" folHlink="folHlink"/>
  <p:hf/>
  <p:notesStyle>
    <a:lvl1pPr algn="l" rtl="0" eaLnBrk="0" fontAlgn="base" hangingPunct="0">
      <a:spcBef>
        <a:spcPct val="30000"/>
      </a:spcBef>
      <a:spcAft>
        <a:spcPct val="0"/>
      </a:spcAft>
      <a:defRPr sz="1200" kern="1200">
        <a:solidFill>
          <a:schemeClr val="tx1"/>
        </a:solidFill>
        <a:latin typeface="Calibri"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Calibri"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Calibri"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Calibri"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Calibri"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7"/>
          <p:cNvSpPr txBox="1">
            <a:spLocks noGrp="1" noChangeArrowheads="1"/>
          </p:cNvSpPr>
          <p:nvPr/>
        </p:nvSpPr>
        <p:spPr bwMode="auto">
          <a:xfrm>
            <a:off x="3977828" y="8841082"/>
            <a:ext cx="3043666" cy="466417"/>
          </a:xfrm>
          <a:prstGeom prst="rect">
            <a:avLst/>
          </a:prstGeom>
          <a:noFill/>
          <a:ln w="9525">
            <a:noFill/>
            <a:miter lim="800000"/>
            <a:headEnd/>
            <a:tailEnd/>
          </a:ln>
        </p:spPr>
        <p:txBody>
          <a:bodyPr lIns="91577" tIns="45789" rIns="91577" bIns="45789" anchor="b"/>
          <a:lstStyle/>
          <a:p>
            <a:pPr eaLnBrk="0" hangingPunct="0"/>
            <a:endParaRPr lang="en-US"/>
          </a:p>
        </p:txBody>
      </p:sp>
      <p:sp>
        <p:nvSpPr>
          <p:cNvPr id="16386" name="Rectangle 2"/>
          <p:cNvSpPr>
            <a:spLocks noGrp="1" noRot="1" noChangeAspect="1" noChangeArrowheads="1" noTextEdit="1"/>
          </p:cNvSpPr>
          <p:nvPr>
            <p:ph type="sldImg"/>
          </p:nvPr>
        </p:nvSpPr>
        <p:spPr>
          <a:ln/>
        </p:spPr>
      </p:sp>
      <p:sp>
        <p:nvSpPr>
          <p:cNvPr id="16387" name="Rectangle 3"/>
          <p:cNvSpPr>
            <a:spLocks noGrp="1" noChangeArrowheads="1"/>
          </p:cNvSpPr>
          <p:nvPr>
            <p:ph type="body" idx="1"/>
          </p:nvPr>
        </p:nvSpPr>
        <p:spPr>
          <a:noFill/>
          <a:ln/>
        </p:spPr>
        <p:txBody>
          <a:bodyPr/>
          <a:lstStyle/>
          <a:p>
            <a:endParaRPr lang="en-US" smtClean="0"/>
          </a:p>
        </p:txBody>
      </p:sp>
    </p:spTree>
    <p:extLst>
      <p:ext uri="{BB962C8B-B14F-4D97-AF65-F5344CB8AC3E}">
        <p14:creationId xmlns:p14="http://schemas.microsoft.com/office/powerpoint/2010/main" val="400874948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2"/>
          <p:cNvSpPr>
            <a:spLocks noGrp="1" noRot="1" noChangeAspect="1" noChangeArrowheads="1" noTextEdit="1"/>
          </p:cNvSpPr>
          <p:nvPr>
            <p:ph type="sldImg"/>
          </p:nvPr>
        </p:nvSpPr>
        <p:spPr>
          <a:ln/>
        </p:spPr>
      </p:sp>
      <p:sp>
        <p:nvSpPr>
          <p:cNvPr id="23554" name="Rectangle 3"/>
          <p:cNvSpPr>
            <a:spLocks noGrp="1" noChangeArrowheads="1"/>
          </p:cNvSpPr>
          <p:nvPr>
            <p:ph type="body" idx="1"/>
          </p:nvPr>
        </p:nvSpPr>
        <p:spPr>
          <a:noFill/>
          <a:ln/>
        </p:spPr>
        <p:txBody>
          <a:bodyPr/>
          <a:lstStyle/>
          <a:p>
            <a:endParaRPr lang="en-US" smtClean="0"/>
          </a:p>
        </p:txBody>
      </p:sp>
    </p:spTree>
    <p:extLst>
      <p:ext uri="{BB962C8B-B14F-4D97-AF65-F5344CB8AC3E}">
        <p14:creationId xmlns:p14="http://schemas.microsoft.com/office/powerpoint/2010/main" val="27092422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2"/>
          <p:cNvSpPr>
            <a:spLocks noGrp="1" noRot="1" noChangeAspect="1" noChangeArrowheads="1" noTextEdit="1"/>
          </p:cNvSpPr>
          <p:nvPr>
            <p:ph type="sldImg"/>
          </p:nvPr>
        </p:nvSpPr>
        <p:spPr>
          <a:ln/>
        </p:spPr>
      </p:sp>
      <p:sp>
        <p:nvSpPr>
          <p:cNvPr id="23554" name="Rectangle 3"/>
          <p:cNvSpPr>
            <a:spLocks noGrp="1" noChangeArrowheads="1"/>
          </p:cNvSpPr>
          <p:nvPr>
            <p:ph type="body" idx="1"/>
          </p:nvPr>
        </p:nvSpPr>
        <p:spPr>
          <a:noFill/>
          <a:ln/>
        </p:spPr>
        <p:txBody>
          <a:bodyPr/>
          <a:lstStyle/>
          <a:p>
            <a:endParaRPr lang="en-US" smtClean="0"/>
          </a:p>
        </p:txBody>
      </p:sp>
    </p:spTree>
    <p:extLst>
      <p:ext uri="{BB962C8B-B14F-4D97-AF65-F5344CB8AC3E}">
        <p14:creationId xmlns:p14="http://schemas.microsoft.com/office/powerpoint/2010/main" val="376015622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2"/>
          <p:cNvSpPr>
            <a:spLocks noGrp="1" noRot="1" noChangeAspect="1" noChangeArrowheads="1" noTextEdit="1"/>
          </p:cNvSpPr>
          <p:nvPr>
            <p:ph type="sldImg"/>
          </p:nvPr>
        </p:nvSpPr>
        <p:spPr>
          <a:ln/>
        </p:spPr>
      </p:sp>
      <p:sp>
        <p:nvSpPr>
          <p:cNvPr id="18434" name="Rectangle 3"/>
          <p:cNvSpPr>
            <a:spLocks noGrp="1" noChangeArrowheads="1"/>
          </p:cNvSpPr>
          <p:nvPr>
            <p:ph type="body" idx="1"/>
          </p:nvPr>
        </p:nvSpPr>
        <p:spPr>
          <a:noFill/>
          <a:ln/>
        </p:spPr>
        <p:txBody>
          <a:bodyPr/>
          <a:lstStyle/>
          <a:p>
            <a:endParaRPr lang="en-US" smtClean="0"/>
          </a:p>
        </p:txBody>
      </p:sp>
    </p:spTree>
    <p:extLst>
      <p:ext uri="{BB962C8B-B14F-4D97-AF65-F5344CB8AC3E}">
        <p14:creationId xmlns:p14="http://schemas.microsoft.com/office/powerpoint/2010/main" val="263828633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2"/>
          <p:cNvSpPr>
            <a:spLocks noGrp="1" noRot="1" noChangeAspect="1" noChangeArrowheads="1" noTextEdit="1"/>
          </p:cNvSpPr>
          <p:nvPr>
            <p:ph type="sldImg"/>
          </p:nvPr>
        </p:nvSpPr>
        <p:spPr>
          <a:ln/>
        </p:spPr>
      </p:sp>
      <p:sp>
        <p:nvSpPr>
          <p:cNvPr id="18434" name="Rectangle 3"/>
          <p:cNvSpPr>
            <a:spLocks noGrp="1" noChangeArrowheads="1"/>
          </p:cNvSpPr>
          <p:nvPr>
            <p:ph type="body" idx="1"/>
          </p:nvPr>
        </p:nvSpPr>
        <p:spPr>
          <a:noFill/>
          <a:ln/>
        </p:spPr>
        <p:txBody>
          <a:bodyPr/>
          <a:lstStyle/>
          <a:p>
            <a:endParaRPr lang="en-US" smtClean="0"/>
          </a:p>
        </p:txBody>
      </p:sp>
    </p:spTree>
    <p:extLst>
      <p:ext uri="{BB962C8B-B14F-4D97-AF65-F5344CB8AC3E}">
        <p14:creationId xmlns:p14="http://schemas.microsoft.com/office/powerpoint/2010/main" val="197210339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r>
              <a:rPr lang="en-US" smtClean="0"/>
              <a:t>May 17, 2011</a:t>
            </a: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C52A85B8-E4C5-4F80-8C53-CF099F36F178}"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r>
              <a:rPr lang="en-US" smtClean="0"/>
              <a:t>May 17, 2011</a:t>
            </a: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65C52AA-3672-4056-9AA3-25B8B6BB2659}"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r>
              <a:rPr lang="en-US" smtClean="0"/>
              <a:t>May 17, 2011</a:t>
            </a: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6B43497-B21C-4DA6-A909-B2B3CA4BF9A2}"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r>
              <a:rPr lang="en-US" smtClean="0"/>
              <a:t>May 17, 2011</a:t>
            </a: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B2C9F02A-3BF8-47DF-9EA3-8AC0C52D08F3}"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r>
              <a:rPr lang="en-US" smtClean="0"/>
              <a:t>May 17, 2011</a:t>
            </a: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3CE5E1F0-881E-48AD-8EE3-CEC1458294FE}"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r>
              <a:rPr lang="en-US" smtClean="0"/>
              <a:t>May 17, 2011</a:t>
            </a: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68BDA4F1-A812-413A-9C81-B0E76EB35B33}"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r>
              <a:rPr lang="en-US" smtClean="0"/>
              <a:t>May 17, 2011</a:t>
            </a:r>
            <a:endParaRPr lang="en-US" dirty="0"/>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5C1BAD3F-78C2-4D72-962E-BCFB960BE314}"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r>
              <a:rPr lang="en-US" smtClean="0"/>
              <a:t>May 17, 2011</a:t>
            </a:r>
            <a:endParaRPr lang="en-US" dirty="0"/>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4EF3583E-8BE6-474B-8022-6143CA5563DA}"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r>
              <a:rPr lang="en-US" smtClean="0"/>
              <a:t>May 17, 2011</a:t>
            </a:r>
            <a:endParaRPr lang="en-US" dirty="0"/>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77D5EEB0-AEBD-4527-A7C8-FF4F3F464D97}"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r>
              <a:rPr lang="en-US" smtClean="0"/>
              <a:t>May 17, 2011</a:t>
            </a: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0AC24D38-7771-45EB-B6EB-9006DDC467A8}"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r>
              <a:rPr lang="en-US" smtClean="0"/>
              <a:t>May 17, 2011</a:t>
            </a: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BCC7B9B6-49C6-4D04-9AF7-F1B61736FF13}"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smtClean="0"/>
            </a:lvl1pPr>
          </a:lstStyle>
          <a:p>
            <a:pPr>
              <a:defRPr/>
            </a:pPr>
            <a:r>
              <a:rPr lang="en-US" smtClean="0"/>
              <a:t>May 17, 2011</a:t>
            </a:r>
            <a:endParaRPr lang="en-US" dirty="0"/>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dirty="0"/>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a:lvl1pPr>
          </a:lstStyle>
          <a:p>
            <a:pPr>
              <a:defRPr/>
            </a:pPr>
            <a:fld id="{9E343B4D-E07E-4BDF-AB98-1DBCA6B6FF77}"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0" r:id="rId2"/>
    <p:sldLayoutId id="2147483659" r:id="rId3"/>
    <p:sldLayoutId id="2147483658" r:id="rId4"/>
    <p:sldLayoutId id="2147483657" r:id="rId5"/>
    <p:sldLayoutId id="2147483656" r:id="rId6"/>
    <p:sldLayoutId id="2147483655" r:id="rId7"/>
    <p:sldLayoutId id="2147483654" r:id="rId8"/>
    <p:sldLayoutId id="2147483653" r:id="rId9"/>
    <p:sldLayoutId id="2147483652" r:id="rId10"/>
    <p:sldLayoutId id="2147483651" r:id="rId11"/>
  </p:sldLayoutIdLst>
  <p:hf hdr="0" ft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eaLnBrk="0" fontAlgn="base" hangingPunct="0">
        <a:spcBef>
          <a:spcPct val="0"/>
        </a:spcBef>
        <a:spcAft>
          <a:spcPct val="0"/>
        </a:spcAft>
        <a:defRPr sz="4400">
          <a:solidFill>
            <a:schemeClr val="tx2"/>
          </a:solidFill>
          <a:latin typeface="Arial" charset="0"/>
        </a:defRPr>
      </a:lvl6pPr>
      <a:lvl7pPr marL="914400" algn="ctr" rtl="0" eaLnBrk="0" fontAlgn="base" hangingPunct="0">
        <a:spcBef>
          <a:spcPct val="0"/>
        </a:spcBef>
        <a:spcAft>
          <a:spcPct val="0"/>
        </a:spcAft>
        <a:defRPr sz="4400">
          <a:solidFill>
            <a:schemeClr val="tx2"/>
          </a:solidFill>
          <a:latin typeface="Arial" charset="0"/>
        </a:defRPr>
      </a:lvl7pPr>
      <a:lvl8pPr marL="1371600" algn="ctr" rtl="0" eaLnBrk="0" fontAlgn="base" hangingPunct="0">
        <a:spcBef>
          <a:spcPct val="0"/>
        </a:spcBef>
        <a:spcAft>
          <a:spcPct val="0"/>
        </a:spcAft>
        <a:defRPr sz="4400">
          <a:solidFill>
            <a:schemeClr val="tx2"/>
          </a:solidFill>
          <a:latin typeface="Arial" charset="0"/>
        </a:defRPr>
      </a:lvl8pPr>
      <a:lvl9pPr marL="1828800" algn="ctr" rtl="0" eaLnBrk="0" fontAlgn="base" hangingPunct="0">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hyperlink" Target="mailto:suzanne.m.addington@sprint.com" TargetMode="External"/><Relationship Id="rId2" Type="http://schemas.openxmlformats.org/officeDocument/2006/relationships/notesSlide" Target="../notesSlides/notesSlide5.xml"/><Relationship Id="rId1" Type="http://schemas.openxmlformats.org/officeDocument/2006/relationships/slideLayout" Target="../slideLayouts/slideLayout7.xml"/><Relationship Id="rId6" Type="http://schemas.openxmlformats.org/officeDocument/2006/relationships/hyperlink" Target="http://www.nanc-chair.org/docs/documents.html" TargetMode="External"/><Relationship Id="rId5" Type="http://schemas.openxmlformats.org/officeDocument/2006/relationships/hyperlink" Target="mailto:lancaster@att.com" TargetMode="External"/><Relationship Id="rId4" Type="http://schemas.openxmlformats.org/officeDocument/2006/relationships/hyperlink" Target="mailto:Carolee.Hall@puc.idaho.gov"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2"/>
          <p:cNvSpPr>
            <a:spLocks noGrp="1" noChangeArrowheads="1"/>
          </p:cNvSpPr>
          <p:nvPr>
            <p:ph type="ctrTitle"/>
          </p:nvPr>
        </p:nvSpPr>
        <p:spPr>
          <a:xfrm>
            <a:off x="685800" y="1447800"/>
            <a:ext cx="7772400" cy="1698625"/>
          </a:xfrm>
        </p:spPr>
        <p:txBody>
          <a:bodyPr/>
          <a:lstStyle/>
          <a:p>
            <a:pPr eaLnBrk="1" hangingPunct="1"/>
            <a:r>
              <a:rPr lang="en-US" sz="3600" b="1" dirty="0" smtClean="0"/>
              <a:t>NANC Report</a:t>
            </a:r>
            <a:br>
              <a:rPr lang="en-US" sz="3600" b="1" dirty="0" smtClean="0"/>
            </a:br>
            <a:r>
              <a:rPr lang="en-US" sz="1800" b="1" dirty="0" smtClean="0"/>
              <a:t/>
            </a:r>
            <a:br>
              <a:rPr lang="en-US" sz="1800" b="1" dirty="0" smtClean="0"/>
            </a:br>
            <a:r>
              <a:rPr lang="en-US" sz="3200" b="1" dirty="0" smtClean="0"/>
              <a:t>Future of Numbering (</a:t>
            </a:r>
            <a:r>
              <a:rPr lang="en-US" sz="3200" b="1" dirty="0" err="1" smtClean="0"/>
              <a:t>FoN</a:t>
            </a:r>
            <a:r>
              <a:rPr lang="en-US" sz="3200" b="1" dirty="0" smtClean="0"/>
              <a:t>)</a:t>
            </a:r>
            <a:br>
              <a:rPr lang="en-US" sz="3200" b="1" dirty="0" smtClean="0"/>
            </a:br>
            <a:r>
              <a:rPr lang="en-US" sz="3200" b="1" dirty="0" smtClean="0"/>
              <a:t>Working Group</a:t>
            </a:r>
          </a:p>
        </p:txBody>
      </p:sp>
      <p:sp>
        <p:nvSpPr>
          <p:cNvPr id="15362" name="Text Box 4"/>
          <p:cNvSpPr txBox="1">
            <a:spLocks noChangeArrowheads="1"/>
          </p:cNvSpPr>
          <p:nvPr/>
        </p:nvSpPr>
        <p:spPr bwMode="auto">
          <a:xfrm>
            <a:off x="5715000" y="4675763"/>
            <a:ext cx="3048000" cy="1815882"/>
          </a:xfrm>
          <a:prstGeom prst="rect">
            <a:avLst/>
          </a:prstGeom>
          <a:noFill/>
          <a:ln w="9525">
            <a:noFill/>
            <a:miter lim="800000"/>
            <a:headEnd/>
            <a:tailEnd/>
          </a:ln>
        </p:spPr>
        <p:txBody>
          <a:bodyPr wrap="square">
            <a:spAutoFit/>
          </a:bodyPr>
          <a:lstStyle/>
          <a:p>
            <a:pPr eaLnBrk="0" hangingPunct="0">
              <a:spcBef>
                <a:spcPct val="50000"/>
              </a:spcBef>
            </a:pPr>
            <a:r>
              <a:rPr lang="en-US" sz="1400" b="1" dirty="0"/>
              <a:t>FoN </a:t>
            </a:r>
            <a:r>
              <a:rPr lang="en-US" sz="1400" b="1" dirty="0" smtClean="0"/>
              <a:t>Tri-Chairs</a:t>
            </a:r>
            <a:endParaRPr lang="en-US" sz="1400" b="1" dirty="0"/>
          </a:p>
          <a:p>
            <a:pPr eaLnBrk="0" hangingPunct="0">
              <a:spcBef>
                <a:spcPct val="50000"/>
              </a:spcBef>
            </a:pPr>
            <a:r>
              <a:rPr lang="en-US" sz="1400" b="1" dirty="0" err="1"/>
              <a:t>Carolee</a:t>
            </a:r>
            <a:r>
              <a:rPr lang="en-US" sz="1400" b="1" dirty="0"/>
              <a:t> Hall, Idaho PUC</a:t>
            </a:r>
          </a:p>
          <a:p>
            <a:pPr eaLnBrk="0" hangingPunct="0">
              <a:spcBef>
                <a:spcPct val="50000"/>
              </a:spcBef>
            </a:pPr>
            <a:r>
              <a:rPr lang="en-US" sz="1400" b="1" dirty="0"/>
              <a:t>Mark Lancaster, AT&amp;T</a:t>
            </a:r>
          </a:p>
          <a:p>
            <a:pPr eaLnBrk="0" hangingPunct="0">
              <a:spcBef>
                <a:spcPct val="50000"/>
              </a:spcBef>
            </a:pPr>
            <a:r>
              <a:rPr lang="en-US" sz="1400" b="1" dirty="0" smtClean="0"/>
              <a:t>Suzanne </a:t>
            </a:r>
            <a:r>
              <a:rPr lang="en-US" sz="1400" b="1" dirty="0"/>
              <a:t>Addington, Sprint</a:t>
            </a:r>
          </a:p>
          <a:p>
            <a:pPr eaLnBrk="0" hangingPunct="0">
              <a:spcBef>
                <a:spcPct val="50000"/>
              </a:spcBef>
            </a:pPr>
            <a:endParaRPr lang="en-US" sz="1400" b="1" dirty="0"/>
          </a:p>
          <a:p>
            <a:pPr eaLnBrk="0" hangingPunct="0"/>
            <a:r>
              <a:rPr lang="en-US" sz="1400" b="1" dirty="0" smtClean="0"/>
              <a:t>December 9, 2014</a:t>
            </a:r>
            <a:endParaRPr lang="en-US" sz="1400" b="1"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2"/>
          <p:cNvSpPr>
            <a:spLocks noGrp="1" noChangeArrowheads="1"/>
          </p:cNvSpPr>
          <p:nvPr>
            <p:ph type="title"/>
          </p:nvPr>
        </p:nvSpPr>
        <p:spPr>
          <a:xfrm>
            <a:off x="457200" y="609600"/>
            <a:ext cx="8229600" cy="639762"/>
          </a:xfrm>
        </p:spPr>
        <p:txBody>
          <a:bodyPr/>
          <a:lstStyle/>
          <a:p>
            <a:r>
              <a:rPr lang="en-US" sz="3200" b="1" dirty="0" smtClean="0">
                <a:latin typeface="+mn-lt"/>
              </a:rPr>
              <a:t>Future of Numbering WG</a:t>
            </a:r>
          </a:p>
        </p:txBody>
      </p:sp>
      <p:sp>
        <p:nvSpPr>
          <p:cNvPr id="22530" name="Rectangle 3"/>
          <p:cNvSpPr>
            <a:spLocks noGrp="1" noChangeArrowheads="1"/>
          </p:cNvSpPr>
          <p:nvPr>
            <p:ph type="body" idx="1"/>
          </p:nvPr>
        </p:nvSpPr>
        <p:spPr>
          <a:xfrm>
            <a:off x="457200" y="1447800"/>
            <a:ext cx="8229600" cy="5334000"/>
          </a:xfrm>
        </p:spPr>
        <p:txBody>
          <a:bodyPr/>
          <a:lstStyle/>
          <a:p>
            <a:pPr>
              <a:lnSpc>
                <a:spcPct val="80000"/>
              </a:lnSpc>
              <a:buFontTx/>
              <a:buNone/>
            </a:pPr>
            <a:r>
              <a:rPr lang="en-US" sz="2000" b="1" dirty="0" smtClean="0"/>
              <a:t>Mission</a:t>
            </a:r>
            <a:endParaRPr lang="en-US" sz="2000" dirty="0" smtClean="0"/>
          </a:p>
          <a:p>
            <a:pPr>
              <a:lnSpc>
                <a:spcPct val="80000"/>
              </a:lnSpc>
            </a:pPr>
            <a:r>
              <a:rPr lang="en-US" sz="2000" dirty="0" smtClean="0"/>
              <a:t>To explore changes to the environment, including new and future technologies, the impact of market place and/or regulatory changes and innovations on telephone numbering. </a:t>
            </a:r>
          </a:p>
          <a:p>
            <a:pPr>
              <a:lnSpc>
                <a:spcPct val="80000"/>
              </a:lnSpc>
              <a:buFontTx/>
              <a:buNone/>
            </a:pPr>
            <a:endParaRPr lang="en-US" sz="2000" b="1" dirty="0" smtClean="0"/>
          </a:p>
          <a:p>
            <a:pPr>
              <a:lnSpc>
                <a:spcPct val="80000"/>
              </a:lnSpc>
              <a:buFontTx/>
              <a:buNone/>
            </a:pPr>
            <a:r>
              <a:rPr lang="en-US" sz="2000" b="1" dirty="0" smtClean="0"/>
              <a:t>Scope:</a:t>
            </a:r>
            <a:endParaRPr lang="en-US" sz="2000" dirty="0" smtClean="0"/>
          </a:p>
          <a:p>
            <a:pPr>
              <a:lnSpc>
                <a:spcPct val="80000"/>
              </a:lnSpc>
            </a:pPr>
            <a:r>
              <a:rPr lang="en-US" sz="2000" dirty="0" smtClean="0"/>
              <a:t>The Working Group will investigate new telephone numbering assignment approaches and future telephone number assignment requirements. The Working Group will identify common criteria and gather data to identify trends and their impact upon numbering resources. The Working Group, if necessary, will analyze opportunities to determine the feasibility and benefit of each and report its findings to the NANC. The Working Group will also analyze various topics that may be given to it from time to time by the NANC and/or FCC.</a:t>
            </a:r>
          </a:p>
          <a:p>
            <a:pPr marL="0" indent="0">
              <a:lnSpc>
                <a:spcPct val="80000"/>
              </a:lnSpc>
              <a:buNone/>
            </a:pPr>
            <a:endParaRPr lang="en-US" sz="1600" dirty="0" smtClean="0"/>
          </a:p>
        </p:txBody>
      </p:sp>
      <p:sp>
        <p:nvSpPr>
          <p:cNvPr id="2" name="Slide Number Placeholder 1"/>
          <p:cNvSpPr>
            <a:spLocks noGrp="1"/>
          </p:cNvSpPr>
          <p:nvPr>
            <p:ph type="sldNum" sz="quarter" idx="12"/>
          </p:nvPr>
        </p:nvSpPr>
        <p:spPr/>
        <p:txBody>
          <a:bodyPr/>
          <a:lstStyle/>
          <a:p>
            <a:pPr>
              <a:defRPr/>
            </a:pPr>
            <a:fld id="{B2C9F02A-3BF8-47DF-9EA3-8AC0C52D08F3}" type="slidenum">
              <a:rPr lang="en-US" smtClean="0"/>
              <a:pPr>
                <a:defRPr/>
              </a:pPr>
              <a:t>2</a:t>
            </a:fld>
            <a:endParaRPr lang="en-US"/>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2"/>
          <p:cNvSpPr>
            <a:spLocks noGrp="1" noChangeArrowheads="1"/>
          </p:cNvSpPr>
          <p:nvPr>
            <p:ph type="title"/>
          </p:nvPr>
        </p:nvSpPr>
        <p:spPr>
          <a:xfrm>
            <a:off x="457200" y="381000"/>
            <a:ext cx="8229600" cy="639762"/>
          </a:xfrm>
        </p:spPr>
        <p:txBody>
          <a:bodyPr/>
          <a:lstStyle/>
          <a:p>
            <a:r>
              <a:rPr lang="en-US" sz="3200" b="1" dirty="0" smtClean="0">
                <a:latin typeface="+mn-lt"/>
              </a:rPr>
              <a:t>Future of Numbering WG</a:t>
            </a:r>
          </a:p>
        </p:txBody>
      </p:sp>
      <p:sp>
        <p:nvSpPr>
          <p:cNvPr id="22530" name="Rectangle 3"/>
          <p:cNvSpPr>
            <a:spLocks noGrp="1" noChangeArrowheads="1"/>
          </p:cNvSpPr>
          <p:nvPr>
            <p:ph type="body" idx="1"/>
          </p:nvPr>
        </p:nvSpPr>
        <p:spPr>
          <a:xfrm>
            <a:off x="533400" y="1219200"/>
            <a:ext cx="8229600" cy="4800600"/>
          </a:xfrm>
        </p:spPr>
        <p:txBody>
          <a:bodyPr/>
          <a:lstStyle/>
          <a:p>
            <a:pPr marL="0" indent="0">
              <a:lnSpc>
                <a:spcPct val="80000"/>
              </a:lnSpc>
              <a:spcAft>
                <a:spcPts val="600"/>
              </a:spcAft>
              <a:buNone/>
            </a:pPr>
            <a:r>
              <a:rPr lang="en-US" sz="2000" b="1" dirty="0" smtClean="0"/>
              <a:t>Status:</a:t>
            </a:r>
            <a:endParaRPr lang="en-US" sz="2000" dirty="0"/>
          </a:p>
          <a:p>
            <a:pPr>
              <a:lnSpc>
                <a:spcPct val="80000"/>
              </a:lnSpc>
              <a:spcAft>
                <a:spcPts val="600"/>
              </a:spcAft>
            </a:pPr>
            <a:r>
              <a:rPr lang="en-US" sz="1800" dirty="0" smtClean="0"/>
              <a:t>Mark Lancaster, ATT, has stepped down from his role as a tri-chair of the </a:t>
            </a:r>
            <a:r>
              <a:rPr lang="en-US" sz="1800" dirty="0" err="1" smtClean="0"/>
              <a:t>FoN</a:t>
            </a:r>
            <a:r>
              <a:rPr lang="en-US" sz="1800" dirty="0" smtClean="0"/>
              <a:t> WG.  The FoN is undergoing elections and a new tri-chair will be announced by December 19, 2014.</a:t>
            </a:r>
          </a:p>
          <a:p>
            <a:pPr>
              <a:lnSpc>
                <a:spcPct val="80000"/>
              </a:lnSpc>
              <a:spcAft>
                <a:spcPts val="600"/>
              </a:spcAft>
            </a:pPr>
            <a:r>
              <a:rPr lang="en-US" sz="1800" dirty="0" smtClean="0"/>
              <a:t>A Contribution from AT&amp;T for Numbering Testbed Parameters</a:t>
            </a:r>
          </a:p>
          <a:p>
            <a:pPr lvl="1">
              <a:lnSpc>
                <a:spcPct val="80000"/>
              </a:lnSpc>
              <a:spcAft>
                <a:spcPts val="600"/>
              </a:spcAft>
            </a:pPr>
            <a:r>
              <a:rPr lang="en-US" sz="1400" dirty="0" smtClean="0"/>
              <a:t>AT&amp;T withdrew this contribution per agreement with the FoN WG in light of the ATIS TOPS Council Testbed initiative (TLT). </a:t>
            </a:r>
          </a:p>
          <a:p>
            <a:pPr>
              <a:lnSpc>
                <a:spcPct val="80000"/>
              </a:lnSpc>
              <a:spcAft>
                <a:spcPts val="600"/>
              </a:spcAft>
            </a:pPr>
            <a:r>
              <a:rPr lang="en-US" sz="1800" dirty="0" smtClean="0"/>
              <a:t>Subcommittee Updates</a:t>
            </a:r>
            <a:endParaRPr lang="en-US" sz="2400" dirty="0"/>
          </a:p>
          <a:p>
            <a:pPr lvl="1">
              <a:lnSpc>
                <a:spcPct val="80000"/>
              </a:lnSpc>
              <a:spcAft>
                <a:spcPts val="600"/>
              </a:spcAft>
            </a:pPr>
            <a:r>
              <a:rPr lang="en-US" sz="1600" dirty="0"/>
              <a:t>FTN 4: Geographic Issues</a:t>
            </a:r>
          </a:p>
          <a:p>
            <a:pPr marL="917575" lvl="2"/>
            <a:r>
              <a:rPr lang="en-US" sz="1400" dirty="0"/>
              <a:t>The Geographic Numbering sub-committee is discussing the consumer perspective and service implications regarding the geography </a:t>
            </a:r>
            <a:r>
              <a:rPr lang="en-US" sz="1400" dirty="0" smtClean="0"/>
              <a:t>of toll-free call routing </a:t>
            </a:r>
            <a:r>
              <a:rPr lang="en-US" sz="1400" dirty="0"/>
              <a:t>and the decoupling or disassociation of  numbers from geography.  </a:t>
            </a:r>
            <a:endParaRPr lang="en-US" sz="1400" dirty="0" smtClean="0"/>
          </a:p>
          <a:p>
            <a:pPr marL="917575" lvl="2"/>
            <a:r>
              <a:rPr lang="en-US" sz="1400" dirty="0" smtClean="0"/>
              <a:t>The </a:t>
            </a:r>
            <a:r>
              <a:rPr lang="en-US" sz="1400" dirty="0"/>
              <a:t>sub-committee </a:t>
            </a:r>
            <a:r>
              <a:rPr lang="en-US" sz="1400" dirty="0" smtClean="0"/>
              <a:t>created a </a:t>
            </a:r>
            <a:r>
              <a:rPr lang="en-US" sz="1400" dirty="0"/>
              <a:t>white paper </a:t>
            </a:r>
            <a:r>
              <a:rPr lang="en-US" sz="1400" dirty="0" smtClean="0"/>
              <a:t>(</a:t>
            </a:r>
            <a:r>
              <a:rPr lang="en-US" sz="1400" i="1" dirty="0" smtClean="0"/>
              <a:t>Geographic Routing of Toll Free Services</a:t>
            </a:r>
            <a:r>
              <a:rPr lang="en-US" sz="1400" dirty="0" smtClean="0"/>
              <a:t>) which was shared with the FoN WG upon completion and was subsequently approved. The white paper has been shared with the NANC members and will be presented separately.</a:t>
            </a:r>
          </a:p>
          <a:p>
            <a:pPr lvl="1">
              <a:lnSpc>
                <a:spcPct val="80000"/>
              </a:lnSpc>
              <a:spcAft>
                <a:spcPts val="600"/>
              </a:spcAft>
            </a:pPr>
            <a:r>
              <a:rPr lang="en-US" sz="1600" dirty="0" smtClean="0"/>
              <a:t>FTN 8:  All IP Addressing</a:t>
            </a:r>
            <a:endParaRPr lang="en-US" sz="1600" dirty="0"/>
          </a:p>
          <a:p>
            <a:pPr marL="909638" lvl="1">
              <a:lnSpc>
                <a:spcPct val="80000"/>
              </a:lnSpc>
              <a:spcAft>
                <a:spcPts val="600"/>
              </a:spcAft>
              <a:buFont typeface="Arial" panose="020B0604020202020204" pitchFamily="34" charset="0"/>
              <a:buChar char="•"/>
            </a:pPr>
            <a:r>
              <a:rPr lang="en-US" sz="1400" dirty="0"/>
              <a:t>All IP Addressing </a:t>
            </a:r>
            <a:r>
              <a:rPr lang="en-US" sz="1400" dirty="0" smtClean="0"/>
              <a:t>sub-committee was </a:t>
            </a:r>
            <a:r>
              <a:rPr lang="en-US" sz="1400" dirty="0"/>
              <a:t>created to define future identifiers in support of IP industry trends beyond the e.164 numbering plan (including M2M impacts).</a:t>
            </a:r>
          </a:p>
          <a:p>
            <a:pPr marL="457200" lvl="1" indent="0">
              <a:lnSpc>
                <a:spcPct val="80000"/>
              </a:lnSpc>
              <a:spcAft>
                <a:spcPts val="600"/>
              </a:spcAft>
              <a:buNone/>
            </a:pPr>
            <a:endParaRPr lang="en-US" sz="2000" dirty="0"/>
          </a:p>
        </p:txBody>
      </p:sp>
      <p:sp>
        <p:nvSpPr>
          <p:cNvPr id="2" name="Slide Number Placeholder 1"/>
          <p:cNvSpPr>
            <a:spLocks noGrp="1"/>
          </p:cNvSpPr>
          <p:nvPr>
            <p:ph type="sldNum" sz="quarter" idx="12"/>
          </p:nvPr>
        </p:nvSpPr>
        <p:spPr/>
        <p:txBody>
          <a:bodyPr/>
          <a:lstStyle/>
          <a:p>
            <a:pPr>
              <a:defRPr/>
            </a:pPr>
            <a:fld id="{B2C9F02A-3BF8-47DF-9EA3-8AC0C52D08F3}" type="slidenum">
              <a:rPr lang="en-US" smtClean="0"/>
              <a:pPr>
                <a:defRPr/>
              </a:pPr>
              <a:t>3</a:t>
            </a:fld>
            <a:endParaRPr lang="en-US" dirty="0"/>
          </a:p>
        </p:txBody>
      </p:sp>
    </p:spTree>
    <p:extLst>
      <p:ext uri="{BB962C8B-B14F-4D97-AF65-F5344CB8AC3E}">
        <p14:creationId xmlns:p14="http://schemas.microsoft.com/office/powerpoint/2010/main" val="367583154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idx="4294967295"/>
          </p:nvPr>
        </p:nvSpPr>
        <p:spPr>
          <a:xfrm>
            <a:off x="457200" y="609600"/>
            <a:ext cx="8229600" cy="639763"/>
          </a:xfrm>
        </p:spPr>
        <p:txBody>
          <a:bodyPr/>
          <a:lstStyle/>
          <a:p>
            <a:r>
              <a:rPr lang="en-US" sz="3200" b="1" dirty="0" err="1" smtClean="0"/>
              <a:t>FoN</a:t>
            </a:r>
            <a:r>
              <a:rPr lang="en-US" sz="3200" b="1" dirty="0" smtClean="0"/>
              <a:t> Membership</a:t>
            </a:r>
          </a:p>
        </p:txBody>
      </p:sp>
      <p:sp>
        <p:nvSpPr>
          <p:cNvPr id="4" name="TextBox 3"/>
          <p:cNvSpPr txBox="1"/>
          <p:nvPr/>
        </p:nvSpPr>
        <p:spPr>
          <a:xfrm>
            <a:off x="593651" y="1600200"/>
            <a:ext cx="3954234" cy="4893647"/>
          </a:xfrm>
          <a:prstGeom prst="rect">
            <a:avLst/>
          </a:prstGeom>
          <a:noFill/>
        </p:spPr>
        <p:txBody>
          <a:bodyPr wrap="square" rtlCol="0">
            <a:spAutoFit/>
          </a:bodyPr>
          <a:lstStyle/>
          <a:p>
            <a:pPr marL="285750" indent="-285750">
              <a:buFont typeface="Arial" pitchFamily="34" charset="0"/>
              <a:buChar char="•"/>
            </a:pPr>
            <a:r>
              <a:rPr lang="en-US" sz="1400" dirty="0"/>
              <a:t>800 Response Information Services </a:t>
            </a:r>
          </a:p>
          <a:p>
            <a:pPr marL="285750" indent="-285750">
              <a:buFont typeface="Arial" pitchFamily="34" charset="0"/>
              <a:buChar char="•"/>
            </a:pPr>
            <a:r>
              <a:rPr lang="en-US" sz="1400" dirty="0" smtClean="0"/>
              <a:t>AT&amp;T</a:t>
            </a:r>
            <a:endParaRPr lang="en-US" sz="1400" dirty="0"/>
          </a:p>
          <a:p>
            <a:pPr marL="285750" indent="-285750">
              <a:buFont typeface="Arial" pitchFamily="34" charset="0"/>
              <a:buChar char="•"/>
            </a:pPr>
            <a:r>
              <a:rPr lang="en-US" sz="1400" dirty="0"/>
              <a:t>ATIS</a:t>
            </a:r>
          </a:p>
          <a:p>
            <a:pPr marL="285750" indent="-285750">
              <a:buFont typeface="Arial" pitchFamily="34" charset="0"/>
              <a:buChar char="•"/>
            </a:pPr>
            <a:r>
              <a:rPr lang="en-US" sz="1400" dirty="0"/>
              <a:t>ATL </a:t>
            </a:r>
            <a:r>
              <a:rPr lang="en-US" sz="1400" dirty="0" err="1"/>
              <a:t>RespOrg</a:t>
            </a:r>
            <a:r>
              <a:rPr lang="en-US" sz="1400" dirty="0"/>
              <a:t> Services</a:t>
            </a:r>
          </a:p>
          <a:p>
            <a:pPr marL="285750" indent="-285750">
              <a:buFont typeface="Arial" pitchFamily="34" charset="0"/>
              <a:buChar char="•"/>
            </a:pPr>
            <a:r>
              <a:rPr lang="en-US" sz="1400" dirty="0" err="1"/>
              <a:t>Brighthouse</a:t>
            </a:r>
            <a:r>
              <a:rPr lang="en-US" sz="1400" dirty="0"/>
              <a:t> Networks</a:t>
            </a:r>
          </a:p>
          <a:p>
            <a:pPr marL="285750" indent="-285750">
              <a:buFont typeface="Arial" pitchFamily="34" charset="0"/>
              <a:buChar char="•"/>
            </a:pPr>
            <a:r>
              <a:rPr lang="en-US" sz="1400" dirty="0" smtClean="0"/>
              <a:t>Canadian </a:t>
            </a:r>
            <a:r>
              <a:rPr lang="en-US" sz="1400" dirty="0"/>
              <a:t>Radio Television and Telecommunications Commission </a:t>
            </a:r>
          </a:p>
          <a:p>
            <a:pPr marL="285750" indent="-285750">
              <a:buFont typeface="Arial" pitchFamily="34" charset="0"/>
              <a:buChar char="•"/>
            </a:pPr>
            <a:r>
              <a:rPr lang="en-US" sz="1400" dirty="0" smtClean="0"/>
              <a:t>CenturyLink</a:t>
            </a:r>
          </a:p>
          <a:p>
            <a:pPr marL="285750" indent="-285750">
              <a:buFont typeface="Arial" pitchFamily="34" charset="0"/>
              <a:buChar char="•"/>
            </a:pPr>
            <a:r>
              <a:rPr lang="en-US" sz="1400" dirty="0" smtClean="0"/>
              <a:t>Charter Communications</a:t>
            </a:r>
            <a:endParaRPr lang="en-US" sz="1400" dirty="0"/>
          </a:p>
          <a:p>
            <a:pPr marL="285750" indent="-285750">
              <a:buFont typeface="Arial" pitchFamily="34" charset="0"/>
              <a:buChar char="•"/>
            </a:pPr>
            <a:r>
              <a:rPr lang="en-US" sz="1400" dirty="0"/>
              <a:t>Comcast</a:t>
            </a:r>
          </a:p>
          <a:p>
            <a:pPr marL="285750" indent="-285750">
              <a:buFont typeface="Arial" pitchFamily="34" charset="0"/>
              <a:buChar char="•"/>
            </a:pPr>
            <a:r>
              <a:rPr lang="en-US" sz="1400" dirty="0" smtClean="0"/>
              <a:t>Cox Communications</a:t>
            </a:r>
            <a:endParaRPr lang="en-US" sz="1400" dirty="0"/>
          </a:p>
          <a:p>
            <a:pPr marL="285750" indent="-285750">
              <a:buFont typeface="Arial" pitchFamily="34" charset="0"/>
              <a:buChar char="•"/>
            </a:pPr>
            <a:r>
              <a:rPr lang="en-US" sz="1400" dirty="0" smtClean="0"/>
              <a:t>Custom </a:t>
            </a:r>
            <a:r>
              <a:rPr lang="en-US" sz="1400" dirty="0"/>
              <a:t>Toll </a:t>
            </a:r>
            <a:r>
              <a:rPr lang="en-US" sz="1400" dirty="0" smtClean="0"/>
              <a:t>Free</a:t>
            </a:r>
          </a:p>
          <a:p>
            <a:pPr marL="285750" indent="-285750">
              <a:buFont typeface="Arial" pitchFamily="34" charset="0"/>
              <a:buChar char="•"/>
            </a:pPr>
            <a:r>
              <a:rPr lang="en-US" sz="1400" dirty="0" smtClean="0"/>
              <a:t>EarthLink Business</a:t>
            </a:r>
            <a:endParaRPr lang="en-US" sz="1400" dirty="0"/>
          </a:p>
          <a:p>
            <a:pPr marL="285750" indent="-285750">
              <a:buFont typeface="Arial" pitchFamily="34" charset="0"/>
              <a:buChar char="•"/>
            </a:pPr>
            <a:r>
              <a:rPr lang="en-US" sz="1400" dirty="0"/>
              <a:t>Evolving Systems </a:t>
            </a:r>
            <a:endParaRPr lang="en-US" sz="1400" dirty="0" smtClean="0"/>
          </a:p>
          <a:p>
            <a:pPr marL="285750" indent="-285750">
              <a:buFont typeface="Arial" pitchFamily="34" charset="0"/>
              <a:buChar char="•"/>
            </a:pPr>
            <a:r>
              <a:rPr lang="en-US" sz="1400" dirty="0" err="1" smtClean="0"/>
              <a:t>iconectiv</a:t>
            </a:r>
            <a:endParaRPr lang="en-US" sz="1400" dirty="0"/>
          </a:p>
          <a:p>
            <a:pPr marL="285750" indent="-285750">
              <a:buFont typeface="Arial" pitchFamily="34" charset="0"/>
              <a:buChar char="•"/>
            </a:pPr>
            <a:r>
              <a:rPr lang="en-US" sz="1400" dirty="0"/>
              <a:t>Idaho Public Utilities Commission </a:t>
            </a:r>
            <a:endParaRPr lang="en-US" sz="1400" dirty="0" smtClean="0"/>
          </a:p>
          <a:p>
            <a:pPr marL="285750" indent="-285750">
              <a:buFont typeface="Arial" pitchFamily="34" charset="0"/>
              <a:buChar char="•"/>
            </a:pPr>
            <a:r>
              <a:rPr lang="en-US" sz="1400" dirty="0" smtClean="0"/>
              <a:t>Integra </a:t>
            </a:r>
            <a:r>
              <a:rPr lang="en-US" sz="1400" dirty="0"/>
              <a:t>Telecom</a:t>
            </a:r>
          </a:p>
          <a:p>
            <a:pPr marL="285750" indent="-285750">
              <a:buFont typeface="Arial" pitchFamily="34" charset="0"/>
              <a:buChar char="•"/>
            </a:pPr>
            <a:r>
              <a:rPr lang="en-US" sz="1400" dirty="0"/>
              <a:t>John </a:t>
            </a:r>
            <a:r>
              <a:rPr lang="en-US" sz="1400" dirty="0" err="1"/>
              <a:t>Staurulakis</a:t>
            </a:r>
            <a:r>
              <a:rPr lang="en-US" sz="1400" dirty="0"/>
              <a:t>, Inc. (JSI)</a:t>
            </a:r>
          </a:p>
          <a:p>
            <a:pPr marL="285750" indent="-285750">
              <a:buFont typeface="Arial" pitchFamily="34" charset="0"/>
              <a:buChar char="•"/>
            </a:pPr>
            <a:r>
              <a:rPr lang="en-US" sz="1400" dirty="0"/>
              <a:t>Maine Public Utilities </a:t>
            </a:r>
            <a:r>
              <a:rPr lang="en-US" sz="1400" dirty="0" smtClean="0"/>
              <a:t>Commission</a:t>
            </a:r>
          </a:p>
          <a:p>
            <a:pPr marL="285750" indent="-285750">
              <a:buFont typeface="Arial" pitchFamily="34" charset="0"/>
              <a:buChar char="•"/>
            </a:pPr>
            <a:r>
              <a:rPr lang="en-US" sz="1400" dirty="0"/>
              <a:t>MA Dept. of Telecommunications &amp; Cable</a:t>
            </a:r>
          </a:p>
          <a:p>
            <a:pPr marL="285750" indent="-285750">
              <a:buFont typeface="Arial" pitchFamily="34" charset="0"/>
              <a:buChar char="•"/>
            </a:pPr>
            <a:endParaRPr lang="en-US" sz="1600" dirty="0" smtClean="0"/>
          </a:p>
          <a:p>
            <a:r>
              <a:rPr lang="en-US" sz="1600" dirty="0" smtClean="0"/>
              <a:t> </a:t>
            </a:r>
            <a:endParaRPr lang="en-US" sz="1600" dirty="0"/>
          </a:p>
        </p:txBody>
      </p:sp>
      <p:sp>
        <p:nvSpPr>
          <p:cNvPr id="2" name="TextBox 1"/>
          <p:cNvSpPr txBox="1"/>
          <p:nvPr/>
        </p:nvSpPr>
        <p:spPr>
          <a:xfrm>
            <a:off x="4547885" y="1601972"/>
            <a:ext cx="4291315" cy="4862870"/>
          </a:xfrm>
          <a:prstGeom prst="rect">
            <a:avLst/>
          </a:prstGeom>
          <a:noFill/>
        </p:spPr>
        <p:txBody>
          <a:bodyPr wrap="square" rtlCol="0">
            <a:spAutoFit/>
          </a:bodyPr>
          <a:lstStyle/>
          <a:p>
            <a:pPr marL="285750" indent="-285750">
              <a:buFont typeface="Arial" pitchFamily="34" charset="0"/>
              <a:buChar char="•"/>
            </a:pPr>
            <a:r>
              <a:rPr lang="en-US" sz="1400" dirty="0" smtClean="0"/>
              <a:t>Michigan </a:t>
            </a:r>
            <a:r>
              <a:rPr lang="en-US" sz="1400" dirty="0"/>
              <a:t>Public Service Commission</a:t>
            </a:r>
          </a:p>
          <a:p>
            <a:pPr marL="285750" indent="-285750">
              <a:buFont typeface="Arial" pitchFamily="34" charset="0"/>
              <a:buChar char="•"/>
            </a:pPr>
            <a:r>
              <a:rPr lang="en-US" sz="1400" dirty="0" smtClean="0"/>
              <a:t>Minnesota </a:t>
            </a:r>
            <a:r>
              <a:rPr lang="en-US" sz="1400" dirty="0"/>
              <a:t>Department of Commerce</a:t>
            </a:r>
          </a:p>
          <a:p>
            <a:pPr marL="285750" indent="-285750">
              <a:buFont typeface="Arial" pitchFamily="34" charset="0"/>
              <a:buChar char="•"/>
            </a:pPr>
            <a:r>
              <a:rPr lang="en-US" sz="1400" dirty="0" smtClean="0"/>
              <a:t>Nebraska </a:t>
            </a:r>
            <a:r>
              <a:rPr lang="en-US" sz="1400" dirty="0"/>
              <a:t>Public Service Commission</a:t>
            </a:r>
          </a:p>
          <a:p>
            <a:pPr marL="285750" indent="-285750">
              <a:buFont typeface="Arial" pitchFamily="34" charset="0"/>
              <a:buChar char="•"/>
            </a:pPr>
            <a:r>
              <a:rPr lang="en-US" sz="1400" dirty="0" smtClean="0"/>
              <a:t>NENA</a:t>
            </a:r>
            <a:endParaRPr lang="en-US" sz="1400" dirty="0"/>
          </a:p>
          <a:p>
            <a:pPr marL="285750" indent="-285750">
              <a:buFont typeface="Arial" pitchFamily="34" charset="0"/>
              <a:buChar char="•"/>
            </a:pPr>
            <a:r>
              <a:rPr lang="en-US" sz="1400" dirty="0" err="1" smtClean="0"/>
              <a:t>Neustar</a:t>
            </a:r>
            <a:r>
              <a:rPr lang="en-US" sz="1400" dirty="0" smtClean="0"/>
              <a:t> </a:t>
            </a:r>
          </a:p>
          <a:p>
            <a:pPr marL="285750" indent="-285750">
              <a:buFont typeface="Arial" pitchFamily="34" charset="0"/>
              <a:buChar char="•"/>
            </a:pPr>
            <a:r>
              <a:rPr lang="en-US" sz="1400" dirty="0" smtClean="0"/>
              <a:t>Oregon Public Utility Commission</a:t>
            </a:r>
          </a:p>
          <a:p>
            <a:pPr marL="285750" indent="-285750">
              <a:buFont typeface="Arial" pitchFamily="34" charset="0"/>
              <a:buChar char="•"/>
            </a:pPr>
            <a:r>
              <a:rPr lang="en-US" sz="1400" dirty="0" smtClean="0"/>
              <a:t>Pennsylvania Public Utility Commission</a:t>
            </a:r>
            <a:endParaRPr lang="en-US" sz="1400" dirty="0"/>
          </a:p>
          <a:p>
            <a:pPr marL="285750" indent="-285750">
              <a:buFont typeface="Arial" pitchFamily="34" charset="0"/>
              <a:buChar char="•"/>
            </a:pPr>
            <a:r>
              <a:rPr lang="en-US" sz="1400" dirty="0"/>
              <a:t>PHONEWORD</a:t>
            </a:r>
          </a:p>
          <a:p>
            <a:pPr marL="285750" indent="-285750">
              <a:buFont typeface="Arial" pitchFamily="34" charset="0"/>
              <a:buChar char="•"/>
            </a:pPr>
            <a:r>
              <a:rPr lang="en-US" sz="1400" dirty="0" smtClean="0"/>
              <a:t>SMS/800</a:t>
            </a:r>
            <a:r>
              <a:rPr lang="en-US" sz="1400" dirty="0"/>
              <a:t>, Inc.</a:t>
            </a:r>
          </a:p>
          <a:p>
            <a:pPr marL="285750" indent="-285750">
              <a:buFont typeface="Arial" pitchFamily="34" charset="0"/>
              <a:buChar char="•"/>
            </a:pPr>
            <a:r>
              <a:rPr lang="en-US" sz="1400" dirty="0"/>
              <a:t>Sprint</a:t>
            </a:r>
          </a:p>
          <a:p>
            <a:pPr marL="285750" indent="-285750">
              <a:buFont typeface="Arial" pitchFamily="34" charset="0"/>
              <a:buChar char="•"/>
            </a:pPr>
            <a:r>
              <a:rPr lang="en-US" sz="1400" dirty="0"/>
              <a:t>TCA, Telecom Consulting Associates </a:t>
            </a:r>
          </a:p>
          <a:p>
            <a:pPr marL="285750" indent="-285750">
              <a:buFont typeface="Arial" pitchFamily="34" charset="0"/>
              <a:buChar char="•"/>
            </a:pPr>
            <a:r>
              <a:rPr lang="en-US" sz="1400" dirty="0" err="1"/>
              <a:t>TeleSmart</a:t>
            </a:r>
            <a:endParaRPr lang="en-US" sz="1400" dirty="0"/>
          </a:p>
          <a:p>
            <a:pPr marL="285750" indent="-285750">
              <a:buFont typeface="Arial" pitchFamily="34" charset="0"/>
              <a:buChar char="•"/>
            </a:pPr>
            <a:r>
              <a:rPr lang="en-US" sz="1400" dirty="0" smtClean="0"/>
              <a:t>T-Mobile</a:t>
            </a:r>
          </a:p>
          <a:p>
            <a:pPr marL="285750" indent="-285750">
              <a:buFont typeface="Arial" pitchFamily="34" charset="0"/>
              <a:buChar char="•"/>
            </a:pPr>
            <a:r>
              <a:rPr lang="en-US" sz="1400" dirty="0"/>
              <a:t>US Telecom </a:t>
            </a:r>
            <a:endParaRPr lang="en-US" sz="1400" dirty="0" smtClean="0"/>
          </a:p>
          <a:p>
            <a:pPr marL="285750" indent="-285750">
              <a:buFont typeface="Arial" pitchFamily="34" charset="0"/>
              <a:buChar char="•"/>
            </a:pPr>
            <a:r>
              <a:rPr lang="en-US" sz="1400" dirty="0" smtClean="0"/>
              <a:t>Verizon</a:t>
            </a:r>
            <a:endParaRPr lang="en-US" sz="1400" dirty="0"/>
          </a:p>
          <a:p>
            <a:pPr marL="285750" indent="-285750">
              <a:buFont typeface="Arial" pitchFamily="34" charset="0"/>
              <a:buChar char="•"/>
            </a:pPr>
            <a:r>
              <a:rPr lang="en-US" sz="1400" dirty="0"/>
              <a:t>Verizon </a:t>
            </a:r>
            <a:r>
              <a:rPr lang="en-US" sz="1400" dirty="0" smtClean="0"/>
              <a:t>Wireless</a:t>
            </a:r>
          </a:p>
          <a:p>
            <a:pPr marL="285750" indent="-285750">
              <a:buFont typeface="Arial" pitchFamily="34" charset="0"/>
              <a:buChar char="•"/>
            </a:pPr>
            <a:r>
              <a:rPr lang="en-US" sz="1400" dirty="0" smtClean="0"/>
              <a:t>Vonage</a:t>
            </a:r>
            <a:endParaRPr lang="en-US" sz="1400" dirty="0"/>
          </a:p>
          <a:p>
            <a:pPr marL="285750" indent="-285750">
              <a:buFont typeface="Arial" pitchFamily="34" charset="0"/>
              <a:buChar char="•"/>
            </a:pPr>
            <a:r>
              <a:rPr lang="en-US" sz="1400" dirty="0"/>
              <a:t>Washington Utilities and Transportation </a:t>
            </a:r>
            <a:r>
              <a:rPr lang="en-US" sz="1400" dirty="0" smtClean="0"/>
              <a:t>  Commission </a:t>
            </a:r>
          </a:p>
          <a:p>
            <a:pPr marL="285750" indent="-285750">
              <a:buFont typeface="Arial" pitchFamily="34" charset="0"/>
              <a:buChar char="•"/>
            </a:pPr>
            <a:r>
              <a:rPr lang="en-US" sz="1400" dirty="0" smtClean="0"/>
              <a:t>Wisconsin </a:t>
            </a:r>
            <a:r>
              <a:rPr lang="en-US" sz="1400" dirty="0"/>
              <a:t>Public Service Commission</a:t>
            </a:r>
          </a:p>
          <a:p>
            <a:pPr marL="285750" indent="-285750">
              <a:buFont typeface="Arial" pitchFamily="34" charset="0"/>
              <a:buChar char="•"/>
            </a:pPr>
            <a:r>
              <a:rPr lang="en-US" sz="1400" dirty="0"/>
              <a:t>XO Communications</a:t>
            </a:r>
          </a:p>
          <a:p>
            <a:endParaRPr lang="en-US" sz="1600" dirty="0"/>
          </a:p>
        </p:txBody>
      </p:sp>
      <p:sp>
        <p:nvSpPr>
          <p:cNvPr id="3" name="Slide Number Placeholder 2"/>
          <p:cNvSpPr>
            <a:spLocks noGrp="1"/>
          </p:cNvSpPr>
          <p:nvPr>
            <p:ph type="sldNum" sz="quarter" idx="12"/>
          </p:nvPr>
        </p:nvSpPr>
        <p:spPr/>
        <p:txBody>
          <a:bodyPr/>
          <a:lstStyle/>
          <a:p>
            <a:pPr>
              <a:defRPr/>
            </a:pPr>
            <a:fld id="{77D5EEB0-AEBD-4527-A7C8-FF4F3F464D97}" type="slidenum">
              <a:rPr lang="en-US" smtClean="0"/>
              <a:pPr>
                <a:defRPr/>
              </a:pPr>
              <a:t>4</a:t>
            </a:fld>
            <a:endParaRPr lang="en-US"/>
          </a:p>
        </p:txBody>
      </p:sp>
    </p:spTree>
    <p:extLst>
      <p:ext uri="{BB962C8B-B14F-4D97-AF65-F5344CB8AC3E}">
        <p14:creationId xmlns:p14="http://schemas.microsoft.com/office/powerpoint/2010/main" val="183811284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idx="4294967295"/>
          </p:nvPr>
        </p:nvSpPr>
        <p:spPr>
          <a:xfrm>
            <a:off x="457200" y="609600"/>
            <a:ext cx="8229600" cy="639763"/>
          </a:xfrm>
        </p:spPr>
        <p:txBody>
          <a:bodyPr/>
          <a:lstStyle/>
          <a:p>
            <a:r>
              <a:rPr lang="en-US" sz="3200" b="1" dirty="0" smtClean="0"/>
              <a:t>Meeting Schedule/Contact Info</a:t>
            </a:r>
          </a:p>
        </p:txBody>
      </p:sp>
      <p:sp>
        <p:nvSpPr>
          <p:cNvPr id="17411" name="Rectangle 3"/>
          <p:cNvSpPr>
            <a:spLocks noGrp="1" noChangeArrowheads="1"/>
          </p:cNvSpPr>
          <p:nvPr>
            <p:ph type="body" idx="4294967295"/>
          </p:nvPr>
        </p:nvSpPr>
        <p:spPr>
          <a:xfrm>
            <a:off x="381000" y="1447800"/>
            <a:ext cx="8229600" cy="5029200"/>
          </a:xfrm>
        </p:spPr>
        <p:txBody>
          <a:bodyPr/>
          <a:lstStyle/>
          <a:p>
            <a:r>
              <a:rPr lang="en-US" sz="1800" dirty="0" smtClean="0"/>
              <a:t>Conference Calls Held:</a:t>
            </a:r>
          </a:p>
          <a:p>
            <a:pPr lvl="1"/>
            <a:r>
              <a:rPr lang="en-US" sz="1800" dirty="0" smtClean="0"/>
              <a:t>10/01/14</a:t>
            </a:r>
          </a:p>
          <a:p>
            <a:pPr lvl="1"/>
            <a:r>
              <a:rPr lang="en-US" sz="1800" dirty="0" smtClean="0"/>
              <a:t>12/03/14</a:t>
            </a:r>
          </a:p>
          <a:p>
            <a:pPr marL="457200" lvl="1" indent="0">
              <a:buNone/>
            </a:pPr>
            <a:endParaRPr lang="en-US" sz="1100" dirty="0"/>
          </a:p>
          <a:p>
            <a:r>
              <a:rPr lang="en-US" sz="1800" dirty="0"/>
              <a:t>Scheduled calls:</a:t>
            </a:r>
          </a:p>
          <a:p>
            <a:pPr lvl="1"/>
            <a:r>
              <a:rPr lang="en-US" sz="1800" dirty="0">
                <a:sym typeface="Wingdings" pitchFamily="2" charset="2"/>
              </a:rPr>
              <a:t>First Wednesday of each month </a:t>
            </a:r>
            <a:r>
              <a:rPr lang="en-US" sz="1800" dirty="0" smtClean="0"/>
              <a:t>Noon-1</a:t>
            </a:r>
            <a:r>
              <a:rPr lang="en-US" sz="1800" dirty="0" smtClean="0">
                <a:sym typeface="Wingdings" pitchFamily="2" charset="2"/>
              </a:rPr>
              <a:t>:30 </a:t>
            </a:r>
            <a:r>
              <a:rPr lang="en-US" sz="1800" dirty="0">
                <a:sym typeface="Wingdings" pitchFamily="2" charset="2"/>
              </a:rPr>
              <a:t>PM </a:t>
            </a:r>
            <a:r>
              <a:rPr lang="en-US" sz="1800" dirty="0" smtClean="0">
                <a:sym typeface="Wingdings" pitchFamily="2" charset="2"/>
              </a:rPr>
              <a:t>ET</a:t>
            </a:r>
            <a:endParaRPr lang="en-US" sz="1800" dirty="0">
              <a:sym typeface="Wingdings" pitchFamily="2" charset="2"/>
            </a:endParaRPr>
          </a:p>
          <a:p>
            <a:pPr lvl="1"/>
            <a:r>
              <a:rPr lang="en-US" sz="1800" dirty="0">
                <a:sym typeface="Wingdings" pitchFamily="2" charset="2"/>
              </a:rPr>
              <a:t>Next Meeting: </a:t>
            </a:r>
            <a:r>
              <a:rPr lang="en-US" sz="1800" dirty="0" smtClean="0">
                <a:sym typeface="Wingdings" pitchFamily="2" charset="2"/>
              </a:rPr>
              <a:t>Moved to 01/07/15 due to other industry meetings</a:t>
            </a:r>
            <a:endParaRPr lang="en-US" sz="1800" dirty="0">
              <a:sym typeface="Wingdings" pitchFamily="2" charset="2"/>
            </a:endParaRPr>
          </a:p>
          <a:p>
            <a:pPr marL="457200" lvl="1" indent="0">
              <a:buNone/>
            </a:pPr>
            <a:endParaRPr lang="en-US" sz="1100" dirty="0" smtClean="0">
              <a:sym typeface="Wingdings" pitchFamily="2" charset="2"/>
            </a:endParaRPr>
          </a:p>
          <a:p>
            <a:pPr marL="342900" lvl="1" indent="-342900">
              <a:buChar char="•"/>
            </a:pPr>
            <a:r>
              <a:rPr lang="en-US" sz="1800" dirty="0">
                <a:ea typeface="+mn-ea"/>
                <a:cs typeface="+mn-cs"/>
                <a:sym typeface="Wingdings" pitchFamily="2" charset="2"/>
              </a:rPr>
              <a:t>Contact info:</a:t>
            </a:r>
            <a:endParaRPr lang="en-US" sz="1800" dirty="0">
              <a:ea typeface="+mn-ea"/>
              <a:cs typeface="+mn-cs"/>
              <a:sym typeface="Wingdings" pitchFamily="2" charset="2"/>
              <a:hlinkClick r:id="rId3"/>
            </a:endParaRPr>
          </a:p>
          <a:p>
            <a:pPr marL="457200" lvl="1" indent="0">
              <a:buNone/>
            </a:pPr>
            <a:r>
              <a:rPr lang="en-US" sz="1800" dirty="0" smtClean="0">
                <a:hlinkClick r:id="rId4"/>
              </a:rPr>
              <a:t>Carolee.Hall@puc.idaho.gov</a:t>
            </a:r>
            <a:endParaRPr lang="en-US" sz="1800" dirty="0" smtClean="0"/>
          </a:p>
          <a:p>
            <a:pPr marL="457200" lvl="1" indent="0">
              <a:buNone/>
            </a:pPr>
            <a:r>
              <a:rPr lang="en-US" sz="1800" dirty="0" smtClean="0">
                <a:hlinkClick r:id="rId5"/>
              </a:rPr>
              <a:t>lancaster@att.com</a:t>
            </a:r>
            <a:r>
              <a:rPr lang="en-US" sz="1800" dirty="0" smtClean="0"/>
              <a:t> </a:t>
            </a:r>
            <a:endParaRPr lang="en-US" sz="1800" dirty="0"/>
          </a:p>
          <a:p>
            <a:pPr marL="457200" lvl="1" indent="0">
              <a:buNone/>
            </a:pPr>
            <a:r>
              <a:rPr lang="en-US" sz="1800" dirty="0" smtClean="0">
                <a:sym typeface="Wingdings" pitchFamily="2" charset="2"/>
                <a:hlinkClick r:id="rId3"/>
              </a:rPr>
              <a:t>suzanne.m.addington@sprint.com</a:t>
            </a:r>
            <a:r>
              <a:rPr lang="en-US" sz="1800" dirty="0" smtClean="0">
                <a:sym typeface="Wingdings" pitchFamily="2" charset="2"/>
              </a:rPr>
              <a:t> </a:t>
            </a:r>
          </a:p>
          <a:p>
            <a:pPr marL="457200" lvl="1" indent="0">
              <a:buNone/>
            </a:pPr>
            <a:endParaRPr lang="en-US" sz="1100" dirty="0" smtClean="0"/>
          </a:p>
          <a:p>
            <a:pPr eaLnBrk="1" hangingPunct="1"/>
            <a:r>
              <a:rPr lang="en-US" sz="1800" dirty="0" err="1"/>
              <a:t>FoN</a:t>
            </a:r>
            <a:r>
              <a:rPr lang="en-US" sz="1800" dirty="0"/>
              <a:t> meeting notes and documents are posted at: </a:t>
            </a:r>
            <a:endParaRPr lang="en-US" sz="1800" dirty="0" smtClean="0"/>
          </a:p>
          <a:p>
            <a:pPr marL="0" indent="0" eaLnBrk="1" hangingPunct="1">
              <a:buNone/>
            </a:pPr>
            <a:r>
              <a:rPr lang="en-US" sz="1800" dirty="0" smtClean="0"/>
              <a:t>	</a:t>
            </a:r>
            <a:r>
              <a:rPr lang="en-US" sz="1800" dirty="0" smtClean="0">
                <a:hlinkClick r:id="rId6"/>
              </a:rPr>
              <a:t>http</a:t>
            </a:r>
            <a:r>
              <a:rPr lang="en-US" sz="1800" dirty="0">
                <a:hlinkClick r:id="rId6"/>
              </a:rPr>
              <a:t>://www.nanc-chair.org/docs/documents.html</a:t>
            </a:r>
            <a:endParaRPr lang="en-US" sz="1800" dirty="0"/>
          </a:p>
          <a:p>
            <a:pPr marL="0" indent="0">
              <a:buNone/>
            </a:pPr>
            <a:endParaRPr lang="en-US" sz="1800" dirty="0" smtClean="0"/>
          </a:p>
          <a:p>
            <a:pPr>
              <a:buFontTx/>
              <a:buNone/>
            </a:pPr>
            <a:endParaRPr lang="en-US" sz="1800" dirty="0" smtClean="0"/>
          </a:p>
          <a:p>
            <a:pPr>
              <a:buFontTx/>
              <a:buNone/>
            </a:pPr>
            <a:endParaRPr lang="en-US" sz="1800" dirty="0" smtClean="0"/>
          </a:p>
        </p:txBody>
      </p:sp>
      <p:sp>
        <p:nvSpPr>
          <p:cNvPr id="2" name="Slide Number Placeholder 1"/>
          <p:cNvSpPr>
            <a:spLocks noGrp="1"/>
          </p:cNvSpPr>
          <p:nvPr>
            <p:ph type="sldNum" sz="quarter" idx="12"/>
          </p:nvPr>
        </p:nvSpPr>
        <p:spPr/>
        <p:txBody>
          <a:bodyPr/>
          <a:lstStyle/>
          <a:p>
            <a:pPr>
              <a:defRPr/>
            </a:pPr>
            <a:fld id="{77D5EEB0-AEBD-4527-A7C8-FF4F3F464D97}" type="slidenum">
              <a:rPr lang="en-US" smtClean="0"/>
              <a:pPr>
                <a:defRPr/>
              </a:pPr>
              <a:t>5</a:t>
            </a:fld>
            <a:endParaRPr lang="en-US"/>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6019</TotalTime>
  <Words>488</Words>
  <Application>Microsoft Office PowerPoint</Application>
  <PresentationFormat>On-screen Show (4:3)</PresentationFormat>
  <Paragraphs>87</Paragraphs>
  <Slides>5</Slides>
  <Notes>5</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Default Design</vt:lpstr>
      <vt:lpstr>NANC Report  Future of Numbering (FoN) Working Group</vt:lpstr>
      <vt:lpstr>Future of Numbering WG</vt:lpstr>
      <vt:lpstr>Future of Numbering WG</vt:lpstr>
      <vt:lpstr>FoN Membership</vt:lpstr>
      <vt:lpstr>Meeting Schedule/Contact Info</vt:lpstr>
    </vt:vector>
  </TitlesOfParts>
  <LinksUpToDate>false</LinksUpToDate>
  <SharedDoc>false</SharedDoc>
  <HyperlinkBase>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NANC Report  Future of Numbering Working Group (FoN)</dc:title>
  <dc:creator>Gray, Don</dc:creator>
  <cp:lastModifiedBy>Manning, John</cp:lastModifiedBy>
  <cp:revision>145</cp:revision>
  <cp:lastPrinted>2014-03-11T15:13:09Z</cp:lastPrinted>
  <dcterms:created xsi:type="dcterms:W3CDTF">2009-10-09T18:17:08Z</dcterms:created>
  <dcterms:modified xsi:type="dcterms:W3CDTF">2014-12-03T18:58:31Z</dcterms:modified>
</cp:coreProperties>
</file>