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9" r:id="rId3"/>
    <p:sldId id="261" r:id="rId4"/>
    <p:sldId id="263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E5DDD3-19F6-4E20-968D-03EAC0104ABB}" type="datetimeFigureOut">
              <a:rPr lang="en-US" smtClean="0"/>
              <a:t>6/10/2011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9434FC-6FE5-4F5E-86BC-8ACA6963399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13AAEE-F96F-40EC-8D7A-CC8215072715}" type="slidenum">
              <a:rPr lang="en-CA" smtClean="0"/>
              <a:pPr/>
              <a:t>1</a:t>
            </a:fld>
            <a:endParaRPr lang="en-CA" smtClean="0"/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183A-D8F0-49C5-9FB7-761D1B93801F}" type="datetimeFigureOut">
              <a:rPr lang="en-US" smtClean="0"/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828EA-F846-42BE-B6A6-F94647F0D6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183A-D8F0-49C5-9FB7-761D1B93801F}" type="datetimeFigureOut">
              <a:rPr lang="en-US" smtClean="0"/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828EA-F846-42BE-B6A6-F94647F0D6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183A-D8F0-49C5-9FB7-761D1B93801F}" type="datetimeFigureOut">
              <a:rPr lang="en-US" smtClean="0"/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828EA-F846-42BE-B6A6-F94647F0D6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183A-D8F0-49C5-9FB7-761D1B93801F}" type="datetimeFigureOut">
              <a:rPr lang="en-US" smtClean="0"/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828EA-F846-42BE-B6A6-F94647F0D6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183A-D8F0-49C5-9FB7-761D1B93801F}" type="datetimeFigureOut">
              <a:rPr lang="en-US" smtClean="0"/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828EA-F846-42BE-B6A6-F94647F0D6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183A-D8F0-49C5-9FB7-761D1B93801F}" type="datetimeFigureOut">
              <a:rPr lang="en-US" smtClean="0"/>
              <a:t>6/10/2011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828EA-F846-42BE-B6A6-F94647F0D6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183A-D8F0-49C5-9FB7-761D1B93801F}" type="datetimeFigureOut">
              <a:rPr lang="en-US" smtClean="0"/>
              <a:t>6/10/2011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828EA-F846-42BE-B6A6-F94647F0D6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183A-D8F0-49C5-9FB7-761D1B93801F}" type="datetimeFigureOut">
              <a:rPr lang="en-US" smtClean="0"/>
              <a:t>6/10/2011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828EA-F846-42BE-B6A6-F94647F0D6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183A-D8F0-49C5-9FB7-761D1B93801F}" type="datetimeFigureOut">
              <a:rPr lang="en-US" smtClean="0"/>
              <a:t>6/10/2011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828EA-F846-42BE-B6A6-F94647F0D6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183A-D8F0-49C5-9FB7-761D1B93801F}" type="datetimeFigureOut">
              <a:rPr lang="en-US" smtClean="0"/>
              <a:t>6/10/2011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828EA-F846-42BE-B6A6-F94647F0D6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183A-D8F0-49C5-9FB7-761D1B93801F}" type="datetimeFigureOut">
              <a:rPr lang="en-US" smtClean="0"/>
              <a:t>6/10/2011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828EA-F846-42BE-B6A6-F94647F0D6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3183A-D8F0-49C5-9FB7-761D1B93801F}" type="datetimeFigureOut">
              <a:rPr lang="en-US" smtClean="0"/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828EA-F846-42BE-B6A6-F94647F0D6A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96975"/>
            <a:ext cx="7702550" cy="24034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smtClean="0"/>
              <a:t>North American Numbering Council</a:t>
            </a:r>
            <a:br>
              <a:rPr lang="en-US" sz="3600" smtClean="0"/>
            </a:br>
            <a:r>
              <a:rPr lang="en-US" sz="3600" smtClean="0"/>
              <a:t>(NANC)</a:t>
            </a:r>
            <a:br>
              <a:rPr lang="en-US" sz="3600" smtClean="0"/>
            </a:br>
            <a:r>
              <a:rPr lang="en-US" sz="3600" smtClean="0"/>
              <a:t/>
            </a:r>
            <a:br>
              <a:rPr lang="en-US" sz="3600" smtClean="0"/>
            </a:br>
            <a:r>
              <a:rPr lang="en-US" sz="4000" smtClean="0"/>
              <a:t>Billing &amp; Collection </a:t>
            </a:r>
            <a:br>
              <a:rPr lang="en-US" sz="4000" smtClean="0"/>
            </a:br>
            <a:r>
              <a:rPr lang="en-US" sz="4000" smtClean="0"/>
              <a:t>Working Group </a:t>
            </a:r>
            <a:br>
              <a:rPr lang="en-US" sz="4000" smtClean="0"/>
            </a:br>
            <a:r>
              <a:rPr lang="en-US" sz="2800" smtClean="0"/>
              <a:t>(B&amp;C WG)</a:t>
            </a:r>
            <a:endParaRPr lang="en-CA" sz="2800" smtClean="0"/>
          </a:p>
        </p:txBody>
      </p:sp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611188" y="4076700"/>
            <a:ext cx="7850187" cy="321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chemeClr val="tx2"/>
                </a:solidFill>
              </a:rPr>
              <a:t>March 9, 2011</a:t>
            </a:r>
            <a:endParaRPr lang="en-US" sz="2000" b="1" i="1">
              <a:solidFill>
                <a:schemeClr val="tx2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2000" b="1">
              <a:solidFill>
                <a:schemeClr val="tx2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Co-Chairs:</a:t>
            </a:r>
          </a:p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Tim Decker, Verizon</a:t>
            </a:r>
          </a:p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Rosemary Emmer, Sprint Nextel</a:t>
            </a:r>
          </a:p>
          <a:p>
            <a:pPr algn="ctr">
              <a:spcBef>
                <a:spcPct val="50000"/>
              </a:spcBef>
            </a:pPr>
            <a:endParaRPr lang="en-US">
              <a:solidFill>
                <a:schemeClr val="tx2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/>
            </a:r>
            <a:br>
              <a:rPr lang="en-US">
                <a:solidFill>
                  <a:schemeClr val="tx2"/>
                </a:solidFill>
              </a:rPr>
            </a:br>
            <a:endParaRPr lang="en-CA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smtClean="0"/>
              <a:t>2010 Welch LLP Performance Review</a:t>
            </a:r>
            <a:endParaRPr lang="en-US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539750" y="1916113"/>
            <a:ext cx="82296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smtClean="0"/>
              <a:t>Developed the evaluation consistent with the monthly deliverable matrix. B&amp;C WG evaluates Welch LLP performance monthly.</a:t>
            </a:r>
          </a:p>
          <a:p>
            <a:pPr>
              <a:lnSpc>
                <a:spcPct val="90000"/>
              </a:lnSpc>
            </a:pPr>
            <a:endParaRPr lang="en-US" sz="2000" smtClean="0"/>
          </a:p>
          <a:p>
            <a:pPr>
              <a:lnSpc>
                <a:spcPct val="90000"/>
              </a:lnSpc>
            </a:pPr>
            <a:r>
              <a:rPr lang="en-US" sz="2000" smtClean="0"/>
              <a:t>Rating schematic used for performance was Met/Not Met.</a:t>
            </a:r>
          </a:p>
          <a:p>
            <a:pPr>
              <a:lnSpc>
                <a:spcPct val="90000"/>
              </a:lnSpc>
            </a:pPr>
            <a:endParaRPr lang="en-US" sz="2000" smtClean="0"/>
          </a:p>
          <a:p>
            <a:pPr>
              <a:lnSpc>
                <a:spcPct val="90000"/>
              </a:lnSpc>
            </a:pPr>
            <a:r>
              <a:rPr lang="en-US" sz="2000" smtClean="0"/>
              <a:t>Scheduled conference calls to gain industry consensus on rating and evaluation.</a:t>
            </a:r>
          </a:p>
          <a:p>
            <a:endParaRPr lang="en-US" smtClean="0"/>
          </a:p>
        </p:txBody>
      </p:sp>
      <p:sp>
        <p:nvSpPr>
          <p:cNvPr id="819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March 9, 2011</a:t>
            </a:r>
            <a:endParaRPr lang="en-CA" smtClean="0"/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0C95F1-F1BC-4DE9-82ED-172A07242AD9}" type="slidenum">
              <a:rPr lang="en-CA" smtClean="0"/>
              <a:pPr/>
              <a:t>2</a:t>
            </a:fld>
            <a:endParaRPr lang="en-CA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smtClean="0"/>
              <a:t>2010 Welch LLP Performance Review</a:t>
            </a:r>
            <a:endParaRPr lang="en-US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95288" y="1773238"/>
            <a:ext cx="8229600" cy="4525962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000" smtClean="0"/>
              <a:t>The B&amp;C WG considered, reviewed and analyzed the following data while compiling overall evaluation: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 smtClean="0"/>
          </a:p>
          <a:p>
            <a:pPr>
              <a:lnSpc>
                <a:spcPct val="80000"/>
              </a:lnSpc>
            </a:pPr>
            <a:r>
              <a:rPr lang="en-US" sz="2000" smtClean="0"/>
              <a:t>   Monthly deliverables matrix overall score</a:t>
            </a:r>
          </a:p>
          <a:p>
            <a:pPr>
              <a:lnSpc>
                <a:spcPct val="80000"/>
              </a:lnSpc>
            </a:pPr>
            <a:r>
              <a:rPr lang="en-US" sz="2000" smtClean="0"/>
              <a:t>   2010 team meeting materials (from monthly calls)</a:t>
            </a:r>
          </a:p>
          <a:p>
            <a:pPr>
              <a:lnSpc>
                <a:spcPct val="80000"/>
              </a:lnSpc>
            </a:pPr>
            <a:r>
              <a:rPr lang="en-US" sz="2000" smtClean="0"/>
              <a:t>   FCC/NANC reports, monthly reports</a:t>
            </a:r>
          </a:p>
          <a:p>
            <a:pPr>
              <a:lnSpc>
                <a:spcPct val="80000"/>
              </a:lnSpc>
            </a:pPr>
            <a:r>
              <a:rPr lang="en-US" sz="2000" smtClean="0"/>
              <a:t>   Customer Service, processes</a:t>
            </a:r>
          </a:p>
          <a:p>
            <a:pPr>
              <a:lnSpc>
                <a:spcPct val="80000"/>
              </a:lnSpc>
            </a:pPr>
            <a:r>
              <a:rPr lang="en-US" sz="2000" smtClean="0"/>
              <a:t>   Clean-up of receivables</a:t>
            </a:r>
          </a:p>
          <a:p>
            <a:pPr>
              <a:lnSpc>
                <a:spcPct val="80000"/>
              </a:lnSpc>
            </a:pPr>
            <a:r>
              <a:rPr lang="en-US" sz="2000" smtClean="0"/>
              <a:t>   B&amp;C WG observations</a:t>
            </a:r>
          </a:p>
          <a:p>
            <a:pPr>
              <a:lnSpc>
                <a:spcPct val="80000"/>
              </a:lnSpc>
            </a:pPr>
            <a:r>
              <a:rPr lang="en-US" sz="2000" smtClean="0"/>
              <a:t>   Co-chair interaction with Welch LLP</a:t>
            </a:r>
          </a:p>
          <a:p>
            <a:pPr>
              <a:lnSpc>
                <a:spcPct val="80000"/>
              </a:lnSpc>
            </a:pPr>
            <a:r>
              <a:rPr lang="en-US" sz="2000" smtClean="0"/>
              <a:t>   Contribution Factor and Budget related communication/printed	material</a:t>
            </a:r>
          </a:p>
          <a:p>
            <a:endParaRPr lang="en-US" smtClean="0"/>
          </a:p>
        </p:txBody>
      </p:sp>
      <p:sp>
        <p:nvSpPr>
          <p:cNvPr id="922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March 9, 2011</a:t>
            </a:r>
            <a:endParaRPr lang="en-CA" smtClean="0"/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CFB2E6C-E673-4DA1-9DE4-CE53495B18C2}" type="slidenum">
              <a:rPr lang="en-CA" smtClean="0"/>
              <a:pPr/>
              <a:t>3</a:t>
            </a:fld>
            <a:endParaRPr lang="en-CA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smtClean="0"/>
              <a:t>2010 Welch LLP Performance Review</a:t>
            </a:r>
            <a:endParaRPr lang="en-US" sz="3200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 b="1" smtClean="0"/>
              <a:t>Welch LLP rating for 2010 was “MET”.  This rating is defined below:</a:t>
            </a:r>
          </a:p>
          <a:p>
            <a:pPr>
              <a:buFontTx/>
              <a:buNone/>
            </a:pPr>
            <a:endParaRPr lang="en-US" sz="2400" b="1" u="sng" smtClean="0"/>
          </a:p>
          <a:p>
            <a:pPr>
              <a:buFontTx/>
              <a:buNone/>
            </a:pPr>
            <a:r>
              <a:rPr lang="en-US" sz="2000" u="sng" smtClean="0"/>
              <a:t>Met performance requirement (s)</a:t>
            </a:r>
          </a:p>
          <a:p>
            <a:pPr>
              <a:buFontTx/>
              <a:buNone/>
            </a:pPr>
            <a:endParaRPr lang="en-US" sz="2000" u="sng" smtClean="0"/>
          </a:p>
          <a:p>
            <a:r>
              <a:rPr lang="en-US" sz="2000" smtClean="0"/>
              <a:t>   Met requirements in order to be considered successful</a:t>
            </a:r>
            <a:br>
              <a:rPr lang="en-US" sz="2000" smtClean="0"/>
            </a:br>
            <a:endParaRPr lang="en-US" sz="2000" smtClean="0"/>
          </a:p>
          <a:p>
            <a:r>
              <a:rPr lang="en-US" sz="2000" smtClean="0"/>
              <a:t>   Performance was competent and reliable</a:t>
            </a:r>
          </a:p>
          <a:p>
            <a:endParaRPr lang="en-US" sz="2000" smtClean="0"/>
          </a:p>
          <a:p>
            <a:r>
              <a:rPr lang="en-US" sz="2000" smtClean="0"/>
              <a:t>   Decisions and recommendations were within </a:t>
            </a:r>
            <a:br>
              <a:rPr lang="en-US" sz="2000" smtClean="0"/>
            </a:br>
            <a:r>
              <a:rPr lang="en-US" sz="2000" smtClean="0"/>
              <a:t>    requirements and expectations</a:t>
            </a:r>
          </a:p>
        </p:txBody>
      </p:sp>
      <p:sp>
        <p:nvSpPr>
          <p:cNvPr id="1024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March 9, 2011</a:t>
            </a:r>
            <a:endParaRPr lang="en-CA" smtClean="0"/>
          </a:p>
        </p:txBody>
      </p:sp>
      <p:sp>
        <p:nvSpPr>
          <p:cNvPr id="1024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2ED180-5575-4828-B872-3E3E0A344190}" type="slidenum">
              <a:rPr lang="en-CA" smtClean="0"/>
              <a:pPr/>
              <a:t>4</a:t>
            </a:fld>
            <a:endParaRPr lang="en-CA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smtClean="0"/>
              <a:t>2010 Welch LLP Performance Review</a:t>
            </a:r>
            <a:endParaRPr lang="en-US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296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smtClean="0"/>
              <a:t>Actual industry revenue reported on the 499A forms was substantially lower than the estimated amount used to calculate the contribution factor. The B&amp;C agent reacted to the difference in a timely manner to minimize the delay to get NANC approval.</a:t>
            </a:r>
          </a:p>
          <a:p>
            <a:pPr>
              <a:lnSpc>
                <a:spcPct val="90000"/>
              </a:lnSpc>
            </a:pPr>
            <a:endParaRPr lang="en-US" sz="2000" smtClean="0"/>
          </a:p>
          <a:p>
            <a:pPr>
              <a:lnSpc>
                <a:spcPct val="90000"/>
              </a:lnSpc>
            </a:pPr>
            <a:r>
              <a:rPr lang="en-US" sz="2000" smtClean="0"/>
              <a:t>B&amp;C WG observed a very heavy work load of 113 complaints that were addressed in June. </a:t>
            </a:r>
          </a:p>
          <a:p>
            <a:pPr>
              <a:lnSpc>
                <a:spcPct val="90000"/>
              </a:lnSpc>
            </a:pPr>
            <a:endParaRPr lang="en-US" sz="2000" smtClean="0"/>
          </a:p>
          <a:p>
            <a:pPr>
              <a:lnSpc>
                <a:spcPct val="90000"/>
              </a:lnSpc>
            </a:pPr>
            <a:r>
              <a:rPr lang="en-US" sz="2000" smtClean="0"/>
              <a:t>Welch redesigned report formats at the request of the B&amp;C WG.</a:t>
            </a:r>
          </a:p>
          <a:p>
            <a:pPr>
              <a:lnSpc>
                <a:spcPct val="90000"/>
              </a:lnSpc>
            </a:pPr>
            <a:endParaRPr lang="en-US" sz="2000" smtClean="0"/>
          </a:p>
          <a:p>
            <a:pPr>
              <a:lnSpc>
                <a:spcPct val="90000"/>
              </a:lnSpc>
            </a:pPr>
            <a:r>
              <a:rPr lang="en-US" sz="2000" smtClean="0"/>
              <a:t>Welch LLP provided an in depth Operational Review December 2, 2010. This was done proactively and is very informative.</a:t>
            </a:r>
          </a:p>
          <a:p>
            <a:pPr>
              <a:lnSpc>
                <a:spcPct val="90000"/>
              </a:lnSpc>
            </a:pPr>
            <a:endParaRPr lang="en-US" sz="2000" smtClean="0"/>
          </a:p>
          <a:p>
            <a:endParaRPr lang="en-US" sz="2000" smtClean="0"/>
          </a:p>
        </p:txBody>
      </p:sp>
      <p:sp>
        <p:nvSpPr>
          <p:cNvPr id="1126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March 9, 2011</a:t>
            </a:r>
            <a:endParaRPr lang="en-CA" smtClean="0"/>
          </a:p>
        </p:txBody>
      </p:sp>
      <p:sp>
        <p:nvSpPr>
          <p:cNvPr id="1126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2FD5CA0-EFF3-4860-BE4B-5DCE4EEBD93D}" type="slidenum">
              <a:rPr lang="en-CA" smtClean="0"/>
              <a:pPr/>
              <a:t>5</a:t>
            </a:fld>
            <a:endParaRPr lang="en-CA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286</Words>
  <Application>Microsoft Office PowerPoint</Application>
  <PresentationFormat>On-screen Show (4:3)</PresentationFormat>
  <Paragraphs>51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North American Numbering Council (NANC)  Billing &amp; Collection  Working Group  (B&amp;C WG)</vt:lpstr>
      <vt:lpstr>2010 Welch LLP Performance Review</vt:lpstr>
      <vt:lpstr>2010 Welch LLP Performance Review</vt:lpstr>
      <vt:lpstr>2010 Welch LLP Performance Review</vt:lpstr>
      <vt:lpstr>2010 Welch LLP Performance Review</vt:lpstr>
    </vt:vector>
  </TitlesOfParts>
  <Company>DC Government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DC User</dc:creator>
  <cp:lastModifiedBy>DC User</cp:lastModifiedBy>
  <cp:revision>2</cp:revision>
  <dcterms:created xsi:type="dcterms:W3CDTF">2011-06-10T18:57:23Z</dcterms:created>
  <dcterms:modified xsi:type="dcterms:W3CDTF">2011-06-10T19:03:01Z</dcterms:modified>
</cp:coreProperties>
</file>