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1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03E80-D487-40B5-96E9-924B50CCCBC6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66454-3FD0-473C-AEE8-2A8E6F0E95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58956A-CAC3-48BE-A495-83546506EE60}" type="slidenum">
              <a:rPr lang="en-CA" smtClean="0"/>
              <a:pPr/>
              <a:t>1</a:t>
            </a:fld>
            <a:endParaRPr lang="en-CA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117-4169-4386-8636-55418777B583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5CE8-A883-40C1-9E04-12A80444C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117-4169-4386-8636-55418777B583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5CE8-A883-40C1-9E04-12A80444C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117-4169-4386-8636-55418777B583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5CE8-A883-40C1-9E04-12A80444C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2011</a:t>
            </a: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B&amp;C WG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A16A7-EA37-4EE6-895B-DB2747075918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117-4169-4386-8636-55418777B583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5CE8-A883-40C1-9E04-12A80444C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117-4169-4386-8636-55418777B583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5CE8-A883-40C1-9E04-12A80444C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117-4169-4386-8636-55418777B583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5CE8-A883-40C1-9E04-12A80444C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117-4169-4386-8636-55418777B583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5CE8-A883-40C1-9E04-12A80444C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117-4169-4386-8636-55418777B583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5CE8-A883-40C1-9E04-12A80444C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117-4169-4386-8636-55418777B583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5CE8-A883-40C1-9E04-12A80444C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117-4169-4386-8636-55418777B583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5CE8-A883-40C1-9E04-12A80444C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F6117-4169-4386-8636-55418777B583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25CE8-A883-40C1-9E04-12A80444C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F6117-4169-4386-8636-55418777B583}" type="datetimeFigureOut">
              <a:rPr lang="en-US" smtClean="0"/>
              <a:t>6/13/2011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25CE8-A883-40C1-9E04-12A80444C2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02550" cy="24034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smtClean="0"/>
              <a:t>North American Numbering Council</a:t>
            </a:r>
            <a:br>
              <a:rPr lang="en-US" sz="3600" smtClean="0"/>
            </a:br>
            <a:r>
              <a:rPr lang="en-US" sz="3600" smtClean="0"/>
              <a:t>(NANC)</a:t>
            </a:r>
            <a:br>
              <a:rPr lang="en-US" sz="3600" smtClean="0"/>
            </a:br>
            <a:r>
              <a:rPr lang="en-US" sz="3600" smtClean="0"/>
              <a:t/>
            </a:r>
            <a:br>
              <a:rPr lang="en-US" sz="3600" smtClean="0"/>
            </a:br>
            <a:r>
              <a:rPr lang="en-US" sz="4000" smtClean="0"/>
              <a:t>Billing &amp; Collection </a:t>
            </a:r>
            <a:br>
              <a:rPr lang="en-US" sz="4000" smtClean="0"/>
            </a:br>
            <a:r>
              <a:rPr lang="en-US" sz="4000" smtClean="0"/>
              <a:t>Working Group </a:t>
            </a:r>
            <a:br>
              <a:rPr lang="en-US" sz="4000" smtClean="0"/>
            </a:br>
            <a:r>
              <a:rPr lang="en-US" sz="2800" smtClean="0"/>
              <a:t>(B&amp;C WG)</a:t>
            </a:r>
            <a:endParaRPr lang="en-CA" sz="2800" smtClean="0"/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611188" y="4076700"/>
            <a:ext cx="7850187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tx2"/>
                </a:solidFill>
              </a:rPr>
              <a:t>March 9, 2011</a:t>
            </a:r>
            <a:endParaRPr lang="en-US" sz="2000" b="1" i="1">
              <a:solidFill>
                <a:schemeClr val="tx2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000" b="1">
              <a:solidFill>
                <a:schemeClr val="tx2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Co-Chairs: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Tim Decker, Verizon</a:t>
            </a: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Rosemary Emmer, Sprint Nextel</a:t>
            </a:r>
          </a:p>
          <a:p>
            <a:pPr algn="ctr">
              <a:spcBef>
                <a:spcPct val="50000"/>
              </a:spcBef>
            </a:pPr>
            <a:endParaRPr lang="en-US">
              <a:solidFill>
                <a:schemeClr val="tx2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/>
            </a:r>
            <a:br>
              <a:rPr lang="en-US">
                <a:solidFill>
                  <a:schemeClr val="tx2"/>
                </a:solidFill>
              </a:rPr>
            </a:br>
            <a:endParaRPr lang="en-CA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2800" b="1" smtClean="0"/>
              <a:t>History of</a:t>
            </a:r>
            <a:br>
              <a:rPr lang="en-US" sz="2800" b="1" smtClean="0"/>
            </a:br>
            <a:r>
              <a:rPr lang="en-US" sz="2800" b="1" smtClean="0"/>
              <a:t>NANP Fund Size and Contribution Factor</a:t>
            </a:r>
            <a:r>
              <a:rPr lang="en-US" sz="3200" smtClean="0"/>
              <a:t/>
            </a:r>
            <a:br>
              <a:rPr lang="en-US" sz="3200" smtClean="0"/>
            </a:br>
            <a:endParaRPr lang="en-US" sz="3200" smtClean="0"/>
          </a:p>
        </p:txBody>
      </p:sp>
      <p:sp>
        <p:nvSpPr>
          <p:cNvPr id="5123" name="Rectangle 527"/>
          <p:cNvSpPr>
            <a:spLocks noChangeArrowheads="1"/>
          </p:cNvSpPr>
          <p:nvPr/>
        </p:nvSpPr>
        <p:spPr bwMode="auto">
          <a:xfrm>
            <a:off x="-61913" y="798513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4047" name="Group 1039"/>
          <p:cNvGraphicFramePr>
            <a:graphicFrameLocks noGrp="1"/>
          </p:cNvGraphicFramePr>
          <p:nvPr>
            <p:ph idx="1"/>
          </p:nvPr>
        </p:nvGraphicFramePr>
        <p:xfrm>
          <a:off x="395288" y="5300663"/>
          <a:ext cx="6851650" cy="975360"/>
        </p:xfrm>
        <a:graphic>
          <a:graphicData uri="http://schemas.openxmlformats.org/drawingml/2006/table">
            <a:tbl>
              <a:tblPr/>
              <a:tblGrid>
                <a:gridCol w="4441825"/>
                <a:gridCol w="2409825"/>
              </a:tblGrid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** includes contingency allowance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# Final Factor reflects "Revised" factor if different from Original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3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Source: Factors and amounts compiled by Welch LLP</a:t>
                      </a: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2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20706D-049D-4F20-99BB-B77AD457769F}" type="slidenum">
              <a:rPr lang="en-CA" smtClean="0"/>
              <a:pPr/>
              <a:t>2</a:t>
            </a:fld>
            <a:endParaRPr lang="en-CA" smtClean="0"/>
          </a:p>
        </p:txBody>
      </p:sp>
      <p:sp>
        <p:nvSpPr>
          <p:cNvPr id="5130" name="Date Placeholder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March 9, 2011</a:t>
            </a:r>
            <a:endParaRPr lang="en-CA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4213" y="1557338"/>
          <a:ext cx="7992889" cy="3888431"/>
        </p:xfrm>
        <a:graphic>
          <a:graphicData uri="http://schemas.openxmlformats.org/drawingml/2006/table">
            <a:tbl>
              <a:tblPr/>
              <a:tblGrid>
                <a:gridCol w="1204888"/>
                <a:gridCol w="553408"/>
                <a:gridCol w="553408"/>
                <a:gridCol w="553408"/>
                <a:gridCol w="504372"/>
                <a:gridCol w="504372"/>
                <a:gridCol w="635134"/>
                <a:gridCol w="635134"/>
                <a:gridCol w="635134"/>
                <a:gridCol w="635134"/>
                <a:gridCol w="504372"/>
                <a:gridCol w="504372"/>
                <a:gridCol w="569753"/>
              </a:tblGrid>
              <a:tr h="1111168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March 2000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to 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June 2001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(revised)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July 2001 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June 2002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July 2002 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June 2003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July 2003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June 2004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(revised)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July 2004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June 2005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July 2005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June 2006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July 2006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June 2007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July 2007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June 2008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July 2008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June 2009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July 2009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June 2010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July 2010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June 2011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Proposed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(Option 1)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July 2011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b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June 2012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3250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Contribution Factor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50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Final/Revised #</a:t>
                      </a:r>
                    </a:p>
                  </a:txBody>
                  <a:tcPr marL="64168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0.000043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0.000043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0.000043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0.000021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0.000021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0.0000052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0.000021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0.0000193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0.0000165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0.0000107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0.0000181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0.000022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50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Original</a:t>
                      </a:r>
                    </a:p>
                  </a:txBody>
                  <a:tcPr marL="64168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0.0000577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0.000043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0.000043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0.000036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0.000021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0.0000052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0.000021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0.0000193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0.0000165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0.0000107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0.0000181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0.000022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50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50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i="0" u="none" strike="noStrike" dirty="0">
                          <a:latin typeface="Arial" pitchFamily="34" charset="0"/>
                          <a:cs typeface="Arial" pitchFamily="34" charset="0"/>
                        </a:rPr>
                        <a:t> Per Budget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173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Total budgeted expenditures **</a:t>
                      </a:r>
                    </a:p>
                  </a:txBody>
                  <a:tcPr marL="64168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12,630,500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14,783,140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13,737,340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9,821,530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7,026,013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6,903,158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6,922,608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6,605,140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5,508,944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5,348,089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5,497,882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5,857,267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50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International contribution</a:t>
                      </a:r>
                    </a:p>
                  </a:txBody>
                  <a:tcPr marL="64168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211,563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166,620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173,694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114,205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80,468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    84,050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    83,238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    84,821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    82,384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85,415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96,439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  94,944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50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US contributions</a:t>
                      </a:r>
                    </a:p>
                  </a:txBody>
                  <a:tcPr marL="64168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12,418,937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9,780,878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10,313,646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4,902,967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4,920,418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1,127,108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4,876,926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4,530,185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2,487,497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4,034,718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4,620,882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50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Surplus used</a:t>
                      </a:r>
                    </a:p>
                  </a:txBody>
                  <a:tcPr marL="64168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NA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4,835,643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3,250,000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4,804,358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2,025,127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5,692,000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1,966,444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1,990,084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1,531,477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2,775,177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1,366,725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1,141,441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50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Surplus kept</a:t>
                      </a:r>
                    </a:p>
                  </a:txBody>
                  <a:tcPr marL="64168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NA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NA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4,434,187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4,000,000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4,248,064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           -  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           -  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           -  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1,198,963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      -  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      -  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               -   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509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5347" marR="5347" marT="534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July 2011-June 2012</a:t>
            </a:r>
            <a:br>
              <a:rPr lang="en-US" b="1" smtClean="0"/>
            </a:br>
            <a:r>
              <a:rPr lang="en-US" b="1" smtClean="0"/>
              <a:t>Budget</a:t>
            </a:r>
            <a:endParaRPr 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2060575"/>
            <a:ext cx="8229600" cy="40655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smtClean="0"/>
              <a:t>Total projected cost for the NANP Fund is $5,857,267 (including $750,000 contingency fund).</a:t>
            </a:r>
          </a:p>
          <a:p>
            <a:pPr>
              <a:lnSpc>
                <a:spcPct val="80000"/>
              </a:lnSpc>
            </a:pPr>
            <a:endParaRPr lang="en-US" sz="2400" smtClean="0"/>
          </a:p>
          <a:p>
            <a:pPr>
              <a:lnSpc>
                <a:spcPct val="80000"/>
              </a:lnSpc>
            </a:pPr>
            <a:r>
              <a:rPr lang="en-US" sz="2400" smtClean="0"/>
              <a:t>The US carriers are required to contribute $5,762,323 to the fund.</a:t>
            </a:r>
          </a:p>
          <a:p>
            <a:pPr>
              <a:lnSpc>
                <a:spcPct val="80000"/>
              </a:lnSpc>
            </a:pPr>
            <a:endParaRPr lang="en-US" sz="2400" smtClean="0"/>
          </a:p>
          <a:p>
            <a:pPr>
              <a:lnSpc>
                <a:spcPct val="80000"/>
              </a:lnSpc>
            </a:pPr>
            <a:r>
              <a:rPr lang="en-US" sz="2400" smtClean="0"/>
              <a:t>The International Participants (Canada and Caribbean countries) contribute the remaining $94,944.</a:t>
            </a:r>
          </a:p>
          <a:p>
            <a:endParaRPr lang="en-US" smtClean="0"/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March 9, 2011</a:t>
            </a:r>
            <a:endParaRPr lang="en-CA" smtClean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72CF4B-F8A1-4964-BBDC-D7B1C7F75FBE}" type="slidenum">
              <a:rPr lang="en-CA" smtClean="0"/>
              <a:pPr/>
              <a:t>3</a:t>
            </a:fld>
            <a:endParaRPr lang="en-CA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Contribution Factor Options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 smtClean="0"/>
              <a:t>The first scenario</a:t>
            </a:r>
            <a:r>
              <a:rPr lang="en-US" sz="2000" smtClean="0"/>
              <a:t> uses the entire anticipated fund surplus at June 30, 2011 of $1,141,441.  The US carriers would be required to fund $4,620,882 with a funding factor of 0.0000220.  This option leaves only the $750,000 in the surplus account which represents the contingency provision. </a:t>
            </a:r>
            <a:r>
              <a:rPr lang="en-US" sz="2000" smtClean="0">
                <a:solidFill>
                  <a:srgbClr val="FF0000"/>
                </a:solidFill>
              </a:rPr>
              <a:t>Consensus was reached by the B&amp;C WG to use this first scenario.</a:t>
            </a:r>
          </a:p>
          <a:p>
            <a:pPr>
              <a:lnSpc>
                <a:spcPct val="80000"/>
              </a:lnSpc>
            </a:pPr>
            <a:endParaRPr lang="en-US" sz="2000" smtClean="0"/>
          </a:p>
          <a:p>
            <a:pPr>
              <a:lnSpc>
                <a:spcPct val="80000"/>
              </a:lnSpc>
            </a:pPr>
            <a:r>
              <a:rPr lang="en-US" sz="2000" b="1" smtClean="0"/>
              <a:t>The second scenario</a:t>
            </a:r>
            <a:r>
              <a:rPr lang="en-US" sz="2000" smtClean="0"/>
              <a:t> is designed to reduce the surplus by approximately one-half resulting in a contribution factor of 0.0000247. This scenario reduces the surplus by $570,720. The total contribution by the US carriers would be $5,191,603. There would be $570,721 excess surplus that could be carried forward to subsidize contributions in the future.</a:t>
            </a:r>
          </a:p>
          <a:p>
            <a:pPr>
              <a:lnSpc>
                <a:spcPct val="80000"/>
              </a:lnSpc>
            </a:pPr>
            <a:endParaRPr lang="en-US" sz="2000" b="1" smtClean="0"/>
          </a:p>
          <a:p>
            <a:pPr>
              <a:lnSpc>
                <a:spcPct val="80000"/>
              </a:lnSpc>
            </a:pPr>
            <a:r>
              <a:rPr lang="en-US" sz="2000" b="1" smtClean="0"/>
              <a:t>The third scenario</a:t>
            </a:r>
            <a:r>
              <a:rPr lang="en-US" sz="2000" smtClean="0"/>
              <a:t> is designed to leave the surplus in the fund resulting in a contribution factor of 0.0000274.  The total contribution by the US carriers would be $5,762,323. There would be $1,141,441 excess surplus that could be carried forward to subsidize contributions in the future.</a:t>
            </a:r>
          </a:p>
          <a:p>
            <a:endParaRPr lang="en-US" smtClean="0"/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March 9, 2011</a:t>
            </a:r>
            <a:endParaRPr lang="en-CA" smtClean="0"/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0A0B5F-BB4A-4C4C-9219-FC66C8E78EA0}" type="slidenum">
              <a:rPr lang="en-CA" smtClean="0"/>
              <a:pPr/>
              <a:t>4</a:t>
            </a:fld>
            <a:endParaRPr lang="en-CA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473</Words>
  <Application>Microsoft Office PowerPoint</Application>
  <PresentationFormat>On-screen Show (4:3)</PresentationFormat>
  <Paragraphs>187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North American Numbering Council (NANC)  Billing &amp; Collection  Working Group  (B&amp;C WG)</vt:lpstr>
      <vt:lpstr>History of NANP Fund Size and Contribution Factor </vt:lpstr>
      <vt:lpstr>July 2011-June 2012 Budget</vt:lpstr>
      <vt:lpstr>Contribution Factor Options</vt:lpstr>
    </vt:vector>
  </TitlesOfParts>
  <Company>DC Government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 American Numbering Council (NANC)  Billing &amp; Collection  Working Group  (B&amp;C WG)</dc:title>
  <dc:creator>DC User</dc:creator>
  <cp:lastModifiedBy>DC User</cp:lastModifiedBy>
  <cp:revision>1</cp:revision>
  <dcterms:created xsi:type="dcterms:W3CDTF">2011-06-13T15:24:06Z</dcterms:created>
  <dcterms:modified xsi:type="dcterms:W3CDTF">2011-06-13T15:29:12Z</dcterms:modified>
</cp:coreProperties>
</file>