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10"/>
  </p:notesMasterIdLst>
  <p:handoutMasterIdLst>
    <p:handoutMasterId r:id="rId11"/>
  </p:handoutMasterIdLst>
  <p:sldIdLst>
    <p:sldId id="295" r:id="rId2"/>
    <p:sldId id="297" r:id="rId3"/>
    <p:sldId id="312" r:id="rId4"/>
    <p:sldId id="299" r:id="rId5"/>
    <p:sldId id="303" r:id="rId6"/>
    <p:sldId id="311" r:id="rId7"/>
    <p:sldId id="309" r:id="rId8"/>
    <p:sldId id="292" r:id="rId9"/>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05" autoAdjust="0"/>
    <p:restoredTop sz="99621" autoAdjust="0"/>
  </p:normalViewPr>
  <p:slideViewPr>
    <p:cSldViewPr>
      <p:cViewPr>
        <p:scale>
          <a:sx n="90" d="100"/>
          <a:sy n="90" d="100"/>
        </p:scale>
        <p:origin x="-846" y="-3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1830" y="-108"/>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7" name="Rectangle 3"/>
          <p:cNvSpPr>
            <a:spLocks noGrp="1" noChangeArrowheads="1"/>
          </p:cNvSpPr>
          <p:nvPr>
            <p:ph type="dt" sz="quarter" idx="1"/>
          </p:nvPr>
        </p:nvSpPr>
        <p:spPr bwMode="auto">
          <a:xfrm>
            <a:off x="3884317" y="2"/>
            <a:ext cx="2972115"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52228" name="Rectangle 4"/>
          <p:cNvSpPr>
            <a:spLocks noGrp="1" noChangeArrowheads="1"/>
          </p:cNvSpPr>
          <p:nvPr>
            <p:ph type="ftr" sz="quarter" idx="2"/>
          </p:nvPr>
        </p:nvSpPr>
        <p:spPr bwMode="auto">
          <a:xfrm>
            <a:off x="1" y="8829021"/>
            <a:ext cx="2972115"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52229" name="Rectangle 5"/>
          <p:cNvSpPr>
            <a:spLocks noGrp="1" noChangeArrowheads="1"/>
          </p:cNvSpPr>
          <p:nvPr>
            <p:ph type="sldNum" sz="quarter" idx="3"/>
          </p:nvPr>
        </p:nvSpPr>
        <p:spPr bwMode="auto">
          <a:xfrm>
            <a:off x="3884317" y="8829021"/>
            <a:ext cx="2972115"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0FE71CFE-1CAF-487D-8B4C-393BB10BC3CD}" type="slidenum">
              <a:rPr lang="en-US"/>
              <a:pPr>
                <a:defRPr/>
              </a:pPr>
              <a:t>‹#›</a:t>
            </a:fld>
            <a:endParaRPr lang="en-US"/>
          </a:p>
        </p:txBody>
      </p:sp>
    </p:spTree>
    <p:extLst>
      <p:ext uri="{BB962C8B-B14F-4D97-AF65-F5344CB8AC3E}">
        <p14:creationId xmlns:p14="http://schemas.microsoft.com/office/powerpoint/2010/main" xmlns="" val="27254457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1" y="2"/>
            <a:ext cx="2972115"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dirty="0"/>
          </a:p>
        </p:txBody>
      </p:sp>
      <p:sp>
        <p:nvSpPr>
          <p:cNvPr id="33795" name="Rectangle 3"/>
          <p:cNvSpPr>
            <a:spLocks noGrp="1" noChangeArrowheads="1"/>
          </p:cNvSpPr>
          <p:nvPr>
            <p:ph type="dt" idx="1"/>
          </p:nvPr>
        </p:nvSpPr>
        <p:spPr bwMode="auto">
          <a:xfrm>
            <a:off x="3884317" y="2"/>
            <a:ext cx="2972115"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686115" y="4416111"/>
            <a:ext cx="5485772" cy="41840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noChangeArrowheads="1"/>
          </p:cNvSpPr>
          <p:nvPr>
            <p:ph type="ftr" sz="quarter" idx="4"/>
          </p:nvPr>
        </p:nvSpPr>
        <p:spPr bwMode="auto">
          <a:xfrm>
            <a:off x="1" y="8829021"/>
            <a:ext cx="2972115"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33799" name="Rectangle 7"/>
          <p:cNvSpPr>
            <a:spLocks noGrp="1" noChangeArrowheads="1"/>
          </p:cNvSpPr>
          <p:nvPr>
            <p:ph type="sldNum" sz="quarter" idx="5"/>
          </p:nvPr>
        </p:nvSpPr>
        <p:spPr bwMode="auto">
          <a:xfrm>
            <a:off x="3884317" y="8829021"/>
            <a:ext cx="2972115"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07732090-6AC5-4710-B8A3-5D57AB077C6E}" type="slidenum">
              <a:rPr lang="en-US"/>
              <a:pPr>
                <a:defRPr/>
              </a:pPr>
              <a:t>‹#›</a:t>
            </a:fld>
            <a:endParaRPr lang="en-US"/>
          </a:p>
        </p:txBody>
      </p:sp>
    </p:spTree>
    <p:extLst>
      <p:ext uri="{BB962C8B-B14F-4D97-AF65-F5344CB8AC3E}">
        <p14:creationId xmlns:p14="http://schemas.microsoft.com/office/powerpoint/2010/main" xmlns="" val="183490502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txBox="1">
            <a:spLocks noGrp="1" noChangeArrowheads="1"/>
          </p:cNvSpPr>
          <p:nvPr/>
        </p:nvSpPr>
        <p:spPr bwMode="auto">
          <a:xfrm>
            <a:off x="3884317" y="8829021"/>
            <a:ext cx="2972115" cy="465781"/>
          </a:xfrm>
          <a:prstGeom prst="rect">
            <a:avLst/>
          </a:prstGeom>
          <a:noFill/>
          <a:ln w="9525">
            <a:noFill/>
            <a:miter lim="800000"/>
            <a:headEnd/>
            <a:tailEnd/>
          </a:ln>
        </p:spPr>
        <p:txBody>
          <a:bodyPr anchor="b"/>
          <a:lstStyle/>
          <a:p>
            <a:pPr eaLnBrk="0" hangingPunct="0"/>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ln/>
        </p:spPr>
      </p:sp>
      <p:sp>
        <p:nvSpPr>
          <p:cNvPr id="1843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ln/>
        </p:spPr>
      </p:sp>
      <p:sp>
        <p:nvSpPr>
          <p:cNvPr id="1843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ln/>
        </p:spPr>
      </p:sp>
      <p:sp>
        <p:nvSpPr>
          <p:cNvPr id="2048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2A85B8-E4C5-4F80-8C53-CF099F36F17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5C52AA-3672-4056-9AA3-25B8B6BB26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6B43497-B21C-4DA6-A909-B2B3CA4BF9A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C9F02A-3BF8-47DF-9EA3-8AC0C52D08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E5E1F0-881E-48AD-8EE3-CEC1458294F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BDA4F1-A812-413A-9C81-B0E76EB35B3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C1BAD3F-78C2-4D72-962E-BCFB960BE3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F3583E-8BE6-474B-8022-6143CA5563D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7D5EEB0-AEBD-4527-A7C8-FF4F3F464D9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C24D38-7771-45EB-B6EB-9006DDC467A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C7B9B6-49C6-4D04-9AF7-F1B61736FF1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r>
              <a:rPr lang="en-US" smtClean="0"/>
              <a:t>May 17, 2011</a:t>
            </a: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dirty="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9E343B4D-E07E-4BDF-AB98-1DBCA6B6FF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5800" y="1676400"/>
            <a:ext cx="7772400" cy="1470025"/>
          </a:xfrm>
        </p:spPr>
        <p:txBody>
          <a:bodyPr/>
          <a:lstStyle/>
          <a:p>
            <a:pPr eaLnBrk="1" hangingPunct="1"/>
            <a:r>
              <a:rPr lang="en-US" b="1" dirty="0" smtClean="0"/>
              <a:t>NANC Report</a:t>
            </a:r>
            <a:br>
              <a:rPr lang="en-US" b="1" dirty="0" smtClean="0"/>
            </a:br>
            <a:r>
              <a:rPr lang="en-US" sz="1800" b="1" dirty="0" smtClean="0"/>
              <a:t/>
            </a:r>
            <a:br>
              <a:rPr lang="en-US" sz="1800" b="1" dirty="0" smtClean="0"/>
            </a:br>
            <a:r>
              <a:rPr lang="en-US" sz="3600" b="1" i="1" dirty="0" smtClean="0"/>
              <a:t>Future of Numbering (</a:t>
            </a:r>
            <a:r>
              <a:rPr lang="en-US" sz="3600" b="1" i="1" dirty="0" err="1" smtClean="0"/>
              <a:t>FoN</a:t>
            </a:r>
            <a:r>
              <a:rPr lang="en-US" sz="3600" b="1" i="1" dirty="0" smtClean="0"/>
              <a:t>)</a:t>
            </a:r>
            <a:br>
              <a:rPr lang="en-US" sz="3600" b="1" i="1" dirty="0" smtClean="0"/>
            </a:br>
            <a:r>
              <a:rPr lang="en-US" sz="3600" b="1" i="1" dirty="0" smtClean="0"/>
              <a:t>Working Group</a:t>
            </a:r>
          </a:p>
        </p:txBody>
      </p:sp>
      <p:sp>
        <p:nvSpPr>
          <p:cNvPr id="15362" name="Text Box 4"/>
          <p:cNvSpPr txBox="1">
            <a:spLocks noChangeArrowheads="1"/>
          </p:cNvSpPr>
          <p:nvPr/>
        </p:nvSpPr>
        <p:spPr bwMode="auto">
          <a:xfrm>
            <a:off x="4343400" y="4114800"/>
            <a:ext cx="4191000" cy="1878013"/>
          </a:xfrm>
          <a:prstGeom prst="rect">
            <a:avLst/>
          </a:prstGeom>
          <a:noFill/>
          <a:ln w="9525">
            <a:noFill/>
            <a:miter lim="800000"/>
            <a:headEnd/>
            <a:tailEnd/>
          </a:ln>
        </p:spPr>
        <p:txBody>
          <a:bodyPr>
            <a:spAutoFit/>
          </a:bodyPr>
          <a:lstStyle/>
          <a:p>
            <a:pPr eaLnBrk="0" hangingPunct="0">
              <a:spcBef>
                <a:spcPct val="50000"/>
              </a:spcBef>
            </a:pPr>
            <a:r>
              <a:rPr lang="en-US" sz="1600" b="1" dirty="0"/>
              <a:t>FoN Co-Chairs</a:t>
            </a:r>
          </a:p>
          <a:p>
            <a:pPr eaLnBrk="0" hangingPunct="0">
              <a:spcBef>
                <a:spcPct val="50000"/>
              </a:spcBef>
            </a:pPr>
            <a:r>
              <a:rPr lang="en-US" sz="1600" b="1" dirty="0"/>
              <a:t>Don Gray, Nebraska PSC</a:t>
            </a:r>
          </a:p>
          <a:p>
            <a:pPr eaLnBrk="0" hangingPunct="0">
              <a:spcBef>
                <a:spcPct val="50000"/>
              </a:spcBef>
            </a:pPr>
            <a:r>
              <a:rPr lang="en-US" sz="1600" b="1" dirty="0"/>
              <a:t>Adam Newman, </a:t>
            </a:r>
            <a:r>
              <a:rPr lang="en-US" sz="1600" b="1" dirty="0" err="1"/>
              <a:t>Telcordia</a:t>
            </a:r>
            <a:r>
              <a:rPr lang="en-US" sz="1600" b="1" dirty="0"/>
              <a:t> Technologies</a:t>
            </a:r>
          </a:p>
          <a:p>
            <a:pPr eaLnBrk="0" hangingPunct="0">
              <a:spcBef>
                <a:spcPct val="50000"/>
              </a:spcBef>
            </a:pPr>
            <a:r>
              <a:rPr lang="en-US" sz="1600" b="1" dirty="0"/>
              <a:t>Jim </a:t>
            </a:r>
            <a:r>
              <a:rPr lang="en-US" sz="1600" b="1" dirty="0" err="1"/>
              <a:t>Castagna</a:t>
            </a:r>
            <a:r>
              <a:rPr lang="en-US" sz="1600" b="1" dirty="0"/>
              <a:t>, Verizon</a:t>
            </a:r>
          </a:p>
          <a:p>
            <a:pPr eaLnBrk="0" hangingPunct="0">
              <a:spcBef>
                <a:spcPct val="50000"/>
              </a:spcBef>
            </a:pPr>
            <a:endParaRPr lang="en-US" sz="800" b="1" dirty="0"/>
          </a:p>
          <a:p>
            <a:pPr eaLnBrk="0" hangingPunct="0"/>
            <a:r>
              <a:rPr lang="en-US" sz="1600" b="1" dirty="0" smtClean="0"/>
              <a:t>June 7, 2012</a:t>
            </a:r>
            <a:endParaRPr lang="en-US" sz="16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FD2D1FD8-50F6-49D1-8897-500C46B19C8C}" type="slidenum">
              <a:rPr lang="en-US" sz="1400">
                <a:latin typeface="+mn-lt"/>
                <a:cs typeface="Arial" charset="0"/>
              </a:rPr>
              <a:pPr algn="r">
                <a:defRPr/>
              </a:pPr>
              <a:t>2</a:t>
            </a:fld>
            <a:endParaRPr lang="en-US" sz="1400" dirty="0">
              <a:latin typeface="+mn-lt"/>
              <a:cs typeface="Arial" charset="0"/>
            </a:endParaRPr>
          </a:p>
        </p:txBody>
      </p:sp>
      <p:sp>
        <p:nvSpPr>
          <p:cNvPr id="17410" name="Rectangle 2"/>
          <p:cNvSpPr>
            <a:spLocks noGrp="1" noChangeArrowheads="1"/>
          </p:cNvSpPr>
          <p:nvPr>
            <p:ph type="title" idx="4294967295"/>
          </p:nvPr>
        </p:nvSpPr>
        <p:spPr>
          <a:xfrm>
            <a:off x="457200" y="609600"/>
            <a:ext cx="8229600" cy="639763"/>
          </a:xfrm>
        </p:spPr>
        <p:txBody>
          <a:bodyPr/>
          <a:lstStyle/>
          <a:p>
            <a:r>
              <a:rPr lang="en-US" sz="3200" b="1" dirty="0" smtClean="0"/>
              <a:t>Meetings Since Last Report</a:t>
            </a:r>
          </a:p>
        </p:txBody>
      </p:sp>
      <p:sp>
        <p:nvSpPr>
          <p:cNvPr id="17411" name="Rectangle 3"/>
          <p:cNvSpPr>
            <a:spLocks noGrp="1" noChangeArrowheads="1"/>
          </p:cNvSpPr>
          <p:nvPr>
            <p:ph type="body" idx="4294967295"/>
          </p:nvPr>
        </p:nvSpPr>
        <p:spPr>
          <a:xfrm>
            <a:off x="381000" y="1447800"/>
            <a:ext cx="8229600" cy="4144963"/>
          </a:xfrm>
        </p:spPr>
        <p:txBody>
          <a:bodyPr/>
          <a:lstStyle/>
          <a:p>
            <a:endParaRPr lang="en-US" sz="2800" dirty="0" smtClean="0"/>
          </a:p>
          <a:p>
            <a:r>
              <a:rPr lang="en-US" sz="2800" dirty="0" smtClean="0"/>
              <a:t>Conference Calls:</a:t>
            </a:r>
          </a:p>
          <a:p>
            <a:pPr lvl="1"/>
            <a:r>
              <a:rPr lang="en-US" sz="2400" dirty="0" smtClean="0"/>
              <a:t>4/4/2012 </a:t>
            </a:r>
          </a:p>
          <a:p>
            <a:pPr lvl="1"/>
            <a:r>
              <a:rPr lang="en-US" sz="2400" dirty="0" smtClean="0"/>
              <a:t>5/2/2012</a:t>
            </a:r>
            <a:endParaRPr lang="en-US" dirty="0" smtClean="0"/>
          </a:p>
          <a:p>
            <a:pPr lvl="1"/>
            <a:endParaRPr lang="en-US" sz="2400" dirty="0" smtClean="0"/>
          </a:p>
          <a:p>
            <a:pPr marL="0" indent="0">
              <a:buNone/>
            </a:pPr>
            <a:endParaRPr lang="en-US" sz="2800" dirty="0" smtClean="0"/>
          </a:p>
          <a:p>
            <a:pPr>
              <a:buFontTx/>
              <a:buNone/>
            </a:pPr>
            <a:endParaRPr lang="en-US" sz="2800" dirty="0" smtClean="0"/>
          </a:p>
          <a:p>
            <a:pPr>
              <a:buFontTx/>
              <a:buNone/>
            </a:pPr>
            <a:endParaRPr lang="en-US" sz="2800" dirty="0" smtClean="0"/>
          </a:p>
        </p:txBody>
      </p:sp>
      <p:sp>
        <p:nvSpPr>
          <p:cNvPr id="17412" name="Date Placeholder 4"/>
          <p:cNvSpPr>
            <a:spLocks noGrp="1"/>
          </p:cNvSpPr>
          <p:nvPr>
            <p:ph type="dt" sz="quarter" idx="10"/>
          </p:nvPr>
        </p:nvSpPr>
        <p:spPr>
          <a:noFill/>
        </p:spPr>
        <p:txBody>
          <a:bodyPr/>
          <a:lstStyle/>
          <a:p>
            <a:r>
              <a:rPr lang="en-US" dirty="0" smtClean="0"/>
              <a:t>June 7, 2012</a:t>
            </a:r>
            <a:endParaRPr lang="en-US" dirty="0"/>
          </a:p>
        </p:txBody>
      </p:sp>
      <p:sp>
        <p:nvSpPr>
          <p:cNvPr id="17413" name="Slide Number Placeholder 5"/>
          <p:cNvSpPr>
            <a:spLocks noGrp="1"/>
          </p:cNvSpPr>
          <p:nvPr>
            <p:ph type="sldNum" sz="quarter" idx="12"/>
          </p:nvPr>
        </p:nvSpPr>
        <p:spPr>
          <a:noFill/>
        </p:spPr>
        <p:txBody>
          <a:bodyPr/>
          <a:lstStyle/>
          <a:p>
            <a:fld id="{1B167D4B-EC38-4793-8966-9AFE98EDECF1}" type="slidenum">
              <a:rPr lang="en-US" smtClean="0"/>
              <a:pPr/>
              <a:t>2</a:t>
            </a:fld>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FD2D1FD8-50F6-49D1-8897-500C46B19C8C}" type="slidenum">
              <a:rPr lang="en-US" sz="1400">
                <a:latin typeface="+mn-lt"/>
                <a:cs typeface="Arial" charset="0"/>
              </a:rPr>
              <a:pPr algn="r">
                <a:defRPr/>
              </a:pPr>
              <a:t>3</a:t>
            </a:fld>
            <a:endParaRPr lang="en-US" sz="1400" dirty="0">
              <a:latin typeface="+mn-lt"/>
              <a:cs typeface="Arial" charset="0"/>
            </a:endParaRPr>
          </a:p>
        </p:txBody>
      </p:sp>
      <p:sp>
        <p:nvSpPr>
          <p:cNvPr id="17410" name="Rectangle 2"/>
          <p:cNvSpPr>
            <a:spLocks noGrp="1" noChangeArrowheads="1"/>
          </p:cNvSpPr>
          <p:nvPr>
            <p:ph type="title" idx="4294967295"/>
          </p:nvPr>
        </p:nvSpPr>
        <p:spPr>
          <a:xfrm>
            <a:off x="457200" y="609600"/>
            <a:ext cx="8229600" cy="639763"/>
          </a:xfrm>
        </p:spPr>
        <p:txBody>
          <a:bodyPr/>
          <a:lstStyle/>
          <a:p>
            <a:r>
              <a:rPr lang="en-US" sz="3200" b="1" dirty="0" smtClean="0"/>
              <a:t>Activity Update</a:t>
            </a:r>
          </a:p>
        </p:txBody>
      </p:sp>
      <p:sp>
        <p:nvSpPr>
          <p:cNvPr id="17411" name="Rectangle 3"/>
          <p:cNvSpPr>
            <a:spLocks noGrp="1" noChangeArrowheads="1"/>
          </p:cNvSpPr>
          <p:nvPr>
            <p:ph type="body" idx="4294967295"/>
          </p:nvPr>
        </p:nvSpPr>
        <p:spPr>
          <a:xfrm>
            <a:off x="381000" y="1447800"/>
            <a:ext cx="8229600" cy="4144963"/>
          </a:xfrm>
        </p:spPr>
        <p:txBody>
          <a:bodyPr/>
          <a:lstStyle/>
          <a:p>
            <a:pPr>
              <a:spcAft>
                <a:spcPts val="600"/>
              </a:spcAft>
            </a:pPr>
            <a:r>
              <a:rPr lang="en-US" sz="2800" dirty="0" smtClean="0"/>
              <a:t>Continued discussion of M2M and IP transition and potential impact on NANP numbering</a:t>
            </a:r>
          </a:p>
          <a:p>
            <a:pPr>
              <a:spcAft>
                <a:spcPts val="600"/>
              </a:spcAft>
            </a:pPr>
            <a:r>
              <a:rPr lang="en-US" sz="2800" dirty="0" smtClean="0"/>
              <a:t>Reviewed open FTNs</a:t>
            </a:r>
          </a:p>
          <a:p>
            <a:pPr lvl="1">
              <a:spcAft>
                <a:spcPts val="600"/>
              </a:spcAft>
            </a:pPr>
            <a:r>
              <a:rPr lang="en-US" sz="2400" dirty="0" smtClean="0"/>
              <a:t>FTN 1 (New &amp; Future Services), FTN 2 (</a:t>
            </a:r>
            <a:r>
              <a:rPr lang="en-US" sz="2400" dirty="0" err="1" smtClean="0"/>
              <a:t>Telematics</a:t>
            </a:r>
            <a:r>
              <a:rPr lang="en-US" sz="2400" dirty="0" smtClean="0"/>
              <a:t>) and FTN 4 (Geographic Issues) remain open but not actively worked at this time</a:t>
            </a:r>
          </a:p>
          <a:p>
            <a:pPr>
              <a:spcAft>
                <a:spcPts val="600"/>
              </a:spcAft>
            </a:pPr>
            <a:r>
              <a:rPr lang="en-US" sz="2800" dirty="0" smtClean="0"/>
              <a:t>Expect 2 new issues to be submitted at our next meeting (August) updated for the current environment that may replace FTNs 1,2 and/or 4</a:t>
            </a:r>
            <a:endParaRPr lang="en-US" dirty="0" smtClean="0"/>
          </a:p>
          <a:p>
            <a:pPr lvl="1"/>
            <a:endParaRPr lang="en-US" sz="2400" dirty="0" smtClean="0"/>
          </a:p>
          <a:p>
            <a:pPr marL="0" indent="0">
              <a:buNone/>
            </a:pPr>
            <a:endParaRPr lang="en-US" sz="2800" dirty="0" smtClean="0"/>
          </a:p>
          <a:p>
            <a:pPr>
              <a:buFontTx/>
              <a:buNone/>
            </a:pPr>
            <a:endParaRPr lang="en-US" sz="2800" dirty="0" smtClean="0"/>
          </a:p>
          <a:p>
            <a:pPr>
              <a:buFontTx/>
              <a:buNone/>
            </a:pPr>
            <a:endParaRPr lang="en-US" sz="2800" dirty="0" smtClean="0"/>
          </a:p>
        </p:txBody>
      </p:sp>
      <p:sp>
        <p:nvSpPr>
          <p:cNvPr id="17412" name="Date Placeholder 4"/>
          <p:cNvSpPr>
            <a:spLocks noGrp="1"/>
          </p:cNvSpPr>
          <p:nvPr>
            <p:ph type="dt" sz="quarter" idx="10"/>
          </p:nvPr>
        </p:nvSpPr>
        <p:spPr>
          <a:noFill/>
        </p:spPr>
        <p:txBody>
          <a:bodyPr/>
          <a:lstStyle/>
          <a:p>
            <a:r>
              <a:rPr lang="en-US" dirty="0" smtClean="0"/>
              <a:t>June 7, 2012</a:t>
            </a:r>
            <a:endParaRPr lang="en-US" dirty="0"/>
          </a:p>
        </p:txBody>
      </p:sp>
      <p:sp>
        <p:nvSpPr>
          <p:cNvPr id="17413" name="Slide Number Placeholder 5"/>
          <p:cNvSpPr>
            <a:spLocks noGrp="1"/>
          </p:cNvSpPr>
          <p:nvPr>
            <p:ph type="sldNum" sz="quarter" idx="12"/>
          </p:nvPr>
        </p:nvSpPr>
        <p:spPr>
          <a:noFill/>
        </p:spPr>
        <p:txBody>
          <a:bodyPr/>
          <a:lstStyle/>
          <a:p>
            <a:fld id="{1B167D4B-EC38-4793-8966-9AFE98EDECF1}" type="slidenum">
              <a:rPr lang="en-US" smtClean="0"/>
              <a:pPr/>
              <a:t>3</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lide Number Placeholder 5"/>
          <p:cNvSpPr txBox="1">
            <a:spLocks noGrp="1"/>
          </p:cNvSpPr>
          <p:nvPr/>
        </p:nvSpPr>
        <p:spPr bwMode="auto">
          <a:xfrm>
            <a:off x="6553200" y="6553200"/>
            <a:ext cx="2133600" cy="168275"/>
          </a:xfrm>
          <a:prstGeom prst="rect">
            <a:avLst/>
          </a:prstGeom>
          <a:noFill/>
          <a:ln>
            <a:miter lim="800000"/>
            <a:headEnd/>
            <a:tailEnd/>
          </a:ln>
        </p:spPr>
        <p:txBody>
          <a:bodyPr/>
          <a:lstStyle/>
          <a:p>
            <a:pPr algn="r">
              <a:defRPr/>
            </a:pPr>
            <a:endParaRPr lang="en-US" sz="1400" dirty="0">
              <a:latin typeface="+mn-lt"/>
              <a:cs typeface="Arial" charset="0"/>
            </a:endParaRPr>
          </a:p>
        </p:txBody>
      </p:sp>
      <p:sp>
        <p:nvSpPr>
          <p:cNvPr id="24578" name="Rectangle 2"/>
          <p:cNvSpPr>
            <a:spLocks noGrp="1" noChangeArrowheads="1"/>
          </p:cNvSpPr>
          <p:nvPr>
            <p:ph type="title" idx="4294967295"/>
          </p:nvPr>
        </p:nvSpPr>
        <p:spPr>
          <a:xfrm>
            <a:off x="457200" y="381000"/>
            <a:ext cx="8229600" cy="762000"/>
          </a:xfrm>
        </p:spPr>
        <p:txBody>
          <a:bodyPr/>
          <a:lstStyle/>
          <a:p>
            <a:r>
              <a:rPr lang="en-US" sz="3200" b="1" smtClean="0"/>
              <a:t>Active Issues</a:t>
            </a:r>
            <a:r>
              <a:rPr lang="en-US" sz="4000" b="1" smtClean="0"/>
              <a:t> </a:t>
            </a:r>
          </a:p>
        </p:txBody>
      </p:sp>
      <p:graphicFrame>
        <p:nvGraphicFramePr>
          <p:cNvPr id="7233" name="Group 65"/>
          <p:cNvGraphicFramePr>
            <a:graphicFrameLocks noGrp="1"/>
          </p:cNvGraphicFramePr>
          <p:nvPr>
            <p:ph idx="4294967295"/>
            <p:extLst>
              <p:ext uri="{D42A27DB-BD31-4B8C-83A1-F6EECF244321}">
                <p14:modId xmlns:p14="http://schemas.microsoft.com/office/powerpoint/2010/main" xmlns="" val="1329336048"/>
              </p:ext>
            </p:extLst>
          </p:nvPr>
        </p:nvGraphicFramePr>
        <p:xfrm>
          <a:off x="228600" y="1295400"/>
          <a:ext cx="8610600" cy="3562355"/>
        </p:xfrm>
        <a:graphic>
          <a:graphicData uri="http://schemas.openxmlformats.org/drawingml/2006/table">
            <a:tbl>
              <a:tblPr/>
              <a:tblGrid>
                <a:gridCol w="614363"/>
                <a:gridCol w="2281237"/>
                <a:gridCol w="1022350"/>
                <a:gridCol w="1419225"/>
                <a:gridCol w="987425"/>
                <a:gridCol w="2286000"/>
              </a:tblGrid>
              <a:tr h="362241">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410668">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Calibri" pitchFamily="34" charset="0"/>
                          <a:cs typeface="Times New Roman" pitchFamily="18" charset="0"/>
                        </a:rPr>
                        <a:t>Active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001</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New &amp; Future Services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02/13/07</a:t>
                      </a:r>
                      <a:endParaRPr kumimoji="0" lang="en-US" sz="1000" b="0"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(Orig: 2006)</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Castagna</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/Gray</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(co-chairs)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03/28/2007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Consensus to keep open for discussion and monitor ITU-T Future of Numbering activities.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27356">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002</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Telematics</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 and the use of NANP numbers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04/19/06</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Karen Norcross</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(PUC)</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05/22/2007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Consensus to keep open and monitor developments at INC and ITU in M-2-M.  Also some concern on M-2-M impact on NANP exhaust.</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004</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14300" algn="l"/>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Geographic Issues Impacting Numbering Policy Decisions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01/19/07</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May 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David Greenhaus</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800 Response IS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06/20/2007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Pending input from issue Champion.  Monitor CEPT/ITU report in this area.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637" name="Date Placeholder 4"/>
          <p:cNvSpPr>
            <a:spLocks noGrp="1"/>
          </p:cNvSpPr>
          <p:nvPr>
            <p:ph type="dt" sz="quarter" idx="10"/>
          </p:nvPr>
        </p:nvSpPr>
        <p:spPr>
          <a:xfrm>
            <a:off x="457200" y="6477000"/>
            <a:ext cx="2133600" cy="244475"/>
          </a:xfrm>
          <a:noFill/>
        </p:spPr>
        <p:txBody>
          <a:bodyPr/>
          <a:lstStyle/>
          <a:p>
            <a:r>
              <a:rPr lang="en-US" dirty="0" smtClean="0"/>
              <a:t> June 7, 2012</a:t>
            </a:r>
          </a:p>
          <a:p>
            <a:endParaRPr lang="en-US" dirty="0"/>
          </a:p>
        </p:txBody>
      </p:sp>
      <p:sp>
        <p:nvSpPr>
          <p:cNvPr id="24638" name="Slide Number Placeholder 5"/>
          <p:cNvSpPr>
            <a:spLocks noGrp="1"/>
          </p:cNvSpPr>
          <p:nvPr>
            <p:ph type="sldNum" sz="quarter" idx="12"/>
          </p:nvPr>
        </p:nvSpPr>
        <p:spPr>
          <a:xfrm>
            <a:off x="6553200" y="6477000"/>
            <a:ext cx="2133600" cy="244475"/>
          </a:xfrm>
          <a:noFill/>
        </p:spPr>
        <p:txBody>
          <a:bodyPr/>
          <a:lstStyle/>
          <a:p>
            <a:fld id="{24D34C70-B29E-4CBB-82FF-BED5927B711D}" type="slidenum">
              <a:rPr lang="en-US" smtClean="0"/>
              <a:pPr/>
              <a:t>4</a:t>
            </a:fld>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7B31B551-D681-4454-9BF6-4951C69AF8C5}" type="slidenum">
              <a:rPr lang="en-US" sz="1400">
                <a:latin typeface="+mn-lt"/>
                <a:cs typeface="Arial" charset="0"/>
              </a:rPr>
              <a:pPr algn="r">
                <a:defRPr/>
              </a:pPr>
              <a:t>5</a:t>
            </a:fld>
            <a:endParaRPr lang="en-US" sz="1400" dirty="0">
              <a:latin typeface="+mn-lt"/>
              <a:cs typeface="Arial" charset="0"/>
            </a:endParaRPr>
          </a:p>
        </p:txBody>
      </p:sp>
      <p:sp>
        <p:nvSpPr>
          <p:cNvPr id="26626" name="Rectangle 2"/>
          <p:cNvSpPr>
            <a:spLocks noGrp="1" noChangeArrowheads="1"/>
          </p:cNvSpPr>
          <p:nvPr>
            <p:ph type="title" idx="4294967295"/>
          </p:nvPr>
        </p:nvSpPr>
        <p:spPr>
          <a:xfrm>
            <a:off x="457200" y="609600"/>
            <a:ext cx="8458200" cy="639763"/>
          </a:xfrm>
        </p:spPr>
        <p:txBody>
          <a:bodyPr/>
          <a:lstStyle/>
          <a:p>
            <a:r>
              <a:rPr lang="en-US" sz="2400" b="1" smtClean="0"/>
              <a:t>Closed/Not Accepted Issues</a:t>
            </a:r>
          </a:p>
        </p:txBody>
      </p:sp>
      <p:sp>
        <p:nvSpPr>
          <p:cNvPr id="26627" name="Date Placeholder 4"/>
          <p:cNvSpPr>
            <a:spLocks noGrp="1"/>
          </p:cNvSpPr>
          <p:nvPr>
            <p:ph type="dt" sz="quarter" idx="10"/>
          </p:nvPr>
        </p:nvSpPr>
        <p:spPr>
          <a:noFill/>
        </p:spPr>
        <p:txBody>
          <a:bodyPr/>
          <a:lstStyle/>
          <a:p>
            <a:r>
              <a:rPr lang="en-US" dirty="0" smtClean="0"/>
              <a:t>June 7, 2012</a:t>
            </a:r>
            <a:endParaRPr lang="en-US" dirty="0"/>
          </a:p>
        </p:txBody>
      </p:sp>
      <p:sp>
        <p:nvSpPr>
          <p:cNvPr id="26628" name="Slide Number Placeholder 5"/>
          <p:cNvSpPr>
            <a:spLocks noGrp="1"/>
          </p:cNvSpPr>
          <p:nvPr>
            <p:ph type="sldNum" sz="quarter" idx="12"/>
          </p:nvPr>
        </p:nvSpPr>
        <p:spPr>
          <a:noFill/>
        </p:spPr>
        <p:txBody>
          <a:bodyPr/>
          <a:lstStyle/>
          <a:p>
            <a:fld id="{ABDD0290-DA7B-4413-93CF-064DD42A447C}" type="slidenum">
              <a:rPr lang="en-US" smtClean="0"/>
              <a:pPr/>
              <a:t>5</a:t>
            </a:fld>
            <a:endParaRPr lang="en-US" smtClean="0"/>
          </a:p>
        </p:txBody>
      </p:sp>
      <p:graphicFrame>
        <p:nvGraphicFramePr>
          <p:cNvPr id="7" name="Group 73"/>
          <p:cNvGraphicFramePr>
            <a:graphicFrameLocks/>
          </p:cNvGraphicFramePr>
          <p:nvPr>
            <p:extLst>
              <p:ext uri="{D42A27DB-BD31-4B8C-83A1-F6EECF244321}">
                <p14:modId xmlns:p14="http://schemas.microsoft.com/office/powerpoint/2010/main" xmlns="" val="3188814658"/>
              </p:ext>
            </p:extLst>
          </p:nvPr>
        </p:nvGraphicFramePr>
        <p:xfrm>
          <a:off x="304800" y="1295400"/>
          <a:ext cx="8264841" cy="4807611"/>
        </p:xfrm>
        <a:graphic>
          <a:graphicData uri="http://schemas.openxmlformats.org/drawingml/2006/table">
            <a:tbl>
              <a:tblPr/>
              <a:tblGrid>
                <a:gridCol w="614680"/>
                <a:gridCol w="2280920"/>
                <a:gridCol w="1022667"/>
                <a:gridCol w="1418590"/>
                <a:gridCol w="1815147"/>
                <a:gridCol w="1112837"/>
              </a:tblGrid>
              <a:tr h="29690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296900">
                <a:tc gridSpan="6">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Closed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r>
              <a:tr h="82111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003</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Analysis of Commons and Property Rights Models for the allocation of NANP Numbering Resources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12/28/06</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June 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Jay Carpenter</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(1-800 AFTA)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11/20/07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1" i="1" u="none" strike="noStrike" cap="none" normalizeH="0" baseline="0" dirty="0" smtClean="0">
                          <a:ln>
                            <a:noFill/>
                          </a:ln>
                          <a:solidFill>
                            <a:schemeClr val="tx1"/>
                          </a:solidFill>
                          <a:effectLst/>
                          <a:latin typeface="Arial" charset="0"/>
                          <a:ea typeface="Calibri" pitchFamily="34" charset="0"/>
                          <a:cs typeface="Times New Roman" pitchFamily="18" charset="0"/>
                        </a:rPr>
                        <a:t>Discussion Closed.</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111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rial" charset="0"/>
                          <a:ea typeface="Calibri" pitchFamily="34" charset="0"/>
                          <a:cs typeface="Times New Roman" pitchFamily="18" charset="0"/>
                        </a:rPr>
                        <a:t>005</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cap="none" normalizeH="0" baseline="0" dirty="0" smtClean="0">
                          <a:ln>
                            <a:noFill/>
                          </a:ln>
                          <a:solidFill>
                            <a:schemeClr val="tx1"/>
                          </a:solidFill>
                          <a:effectLst/>
                          <a:latin typeface="Arial" charset="0"/>
                        </a:rPr>
                        <a:t>Commons vs. Market Place Model for Toll Free Numbers</a:t>
                      </a: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rial" charset="0"/>
                          <a:ea typeface="Calibri" pitchFamily="34" charset="0"/>
                          <a:cs typeface="Times New Roman" pitchFamily="18" charset="0"/>
                        </a:rPr>
                        <a:t>12/04/07</a:t>
                      </a: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Jay Carpenter</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(1-800 AFTA)</a:t>
                      </a: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Closed</a:t>
                      </a:r>
                      <a:b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5/2/2012</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Final white paper approved at May 17, 2011 NANC Meeting. Consensus to close any new action by FCC or legislation could result in a new issue.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6900">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Issues Not Accepted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5791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Study of Potential </a:t>
                      </a: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Mis</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-Use of NANP Resources Outside the NANP Geographical Area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08/28/07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FoN</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Co-Chairs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cs typeface="Times New Roman" pitchFamily="18" charset="0"/>
                        </a:rPr>
                        <a:t>Not accepted, include analysis in FTN #4 Project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Work as part of FTN # 004</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4F62C5AB-C48E-4A69-974C-D3A881622710}" type="slidenum">
              <a:rPr lang="en-US" sz="1400">
                <a:latin typeface="+mn-lt"/>
                <a:cs typeface="Arial" charset="0"/>
              </a:rPr>
              <a:pPr algn="r">
                <a:defRPr/>
              </a:pPr>
              <a:t>6</a:t>
            </a:fld>
            <a:endParaRPr lang="en-US" sz="1400" dirty="0">
              <a:latin typeface="+mn-lt"/>
              <a:cs typeface="Arial" charset="0"/>
            </a:endParaRPr>
          </a:p>
        </p:txBody>
      </p:sp>
      <p:sp>
        <p:nvSpPr>
          <p:cNvPr id="19458" name="Rectangle 2"/>
          <p:cNvSpPr>
            <a:spLocks noGrp="1" noChangeArrowheads="1"/>
          </p:cNvSpPr>
          <p:nvPr>
            <p:ph type="title" idx="4294967295"/>
          </p:nvPr>
        </p:nvSpPr>
        <p:spPr>
          <a:xfrm>
            <a:off x="457200" y="609600"/>
            <a:ext cx="8229600" cy="639763"/>
          </a:xfrm>
        </p:spPr>
        <p:txBody>
          <a:bodyPr/>
          <a:lstStyle/>
          <a:p>
            <a:r>
              <a:rPr lang="en-US" sz="3200" b="1" dirty="0" smtClean="0"/>
              <a:t>Meetings of </a:t>
            </a:r>
            <a:r>
              <a:rPr lang="en-US" sz="3200" b="1" dirty="0" err="1" smtClean="0"/>
              <a:t>FoN</a:t>
            </a:r>
            <a:endParaRPr lang="en-US" sz="3200" b="1" dirty="0" smtClean="0"/>
          </a:p>
        </p:txBody>
      </p:sp>
      <p:sp>
        <p:nvSpPr>
          <p:cNvPr id="19459" name="Rectangle 3"/>
          <p:cNvSpPr>
            <a:spLocks noGrp="1" noChangeArrowheads="1"/>
          </p:cNvSpPr>
          <p:nvPr>
            <p:ph type="body" idx="4294967295"/>
          </p:nvPr>
        </p:nvSpPr>
        <p:spPr>
          <a:xfrm>
            <a:off x="381000" y="1752600"/>
            <a:ext cx="8229600" cy="3840163"/>
          </a:xfrm>
        </p:spPr>
        <p:txBody>
          <a:bodyPr/>
          <a:lstStyle/>
          <a:p>
            <a:pPr>
              <a:buNone/>
            </a:pPr>
            <a:endParaRPr lang="en-US" sz="2800" dirty="0" smtClean="0"/>
          </a:p>
          <a:p>
            <a:r>
              <a:rPr lang="en-US" sz="2400" dirty="0" smtClean="0"/>
              <a:t>Scheduled calls:</a:t>
            </a:r>
          </a:p>
          <a:p>
            <a:pPr lvl="1"/>
            <a:r>
              <a:rPr lang="en-US" sz="1800" dirty="0" smtClean="0">
                <a:sym typeface="Wingdings" pitchFamily="2" charset="2"/>
              </a:rPr>
              <a:t>First Wednesday of each month </a:t>
            </a:r>
            <a:r>
              <a:rPr lang="en-US" sz="1800" dirty="0" smtClean="0"/>
              <a:t>Noon-1</a:t>
            </a:r>
            <a:r>
              <a:rPr lang="en-US" sz="1800" dirty="0" smtClean="0">
                <a:sym typeface="Wingdings" pitchFamily="2" charset="2"/>
              </a:rPr>
              <a:t>:00 PM Eastern</a:t>
            </a:r>
          </a:p>
          <a:p>
            <a:pPr lvl="1"/>
            <a:r>
              <a:rPr lang="en-US" sz="1800" dirty="0" smtClean="0">
                <a:sym typeface="Wingdings" pitchFamily="2" charset="2"/>
              </a:rPr>
              <a:t>Not meeting in July</a:t>
            </a:r>
          </a:p>
          <a:p>
            <a:pPr lvl="1"/>
            <a:r>
              <a:rPr lang="en-US" sz="1800" dirty="0" smtClean="0">
                <a:sym typeface="Wingdings" pitchFamily="2" charset="2"/>
              </a:rPr>
              <a:t>Meetings: 8/1, 9/5 and 10/3</a:t>
            </a:r>
          </a:p>
          <a:p>
            <a:pPr lvl="1"/>
            <a:endParaRPr lang="en-US" sz="2400" dirty="0" smtClean="0">
              <a:sym typeface="Wingdings" pitchFamily="2" charset="2"/>
            </a:endParaRPr>
          </a:p>
          <a:p>
            <a:pPr>
              <a:buNone/>
            </a:pPr>
            <a:r>
              <a:rPr lang="en-US" sz="1800" dirty="0" smtClean="0"/>
              <a:t>To be added to the email list send a request to anewman@telcordia.com</a:t>
            </a:r>
          </a:p>
          <a:p>
            <a:pPr lvl="1"/>
            <a:endParaRPr lang="en-US" sz="2400" dirty="0" smtClean="0"/>
          </a:p>
          <a:p>
            <a:pPr>
              <a:buFontTx/>
              <a:buNone/>
            </a:pPr>
            <a:endParaRPr lang="en-US" sz="2800" dirty="0" smtClean="0"/>
          </a:p>
          <a:p>
            <a:pPr>
              <a:buFontTx/>
              <a:buNone/>
            </a:pPr>
            <a:endParaRPr lang="en-US" sz="2800" dirty="0" smtClean="0"/>
          </a:p>
        </p:txBody>
      </p:sp>
      <p:sp>
        <p:nvSpPr>
          <p:cNvPr id="19460" name="Date Placeholder 4"/>
          <p:cNvSpPr>
            <a:spLocks noGrp="1"/>
          </p:cNvSpPr>
          <p:nvPr>
            <p:ph type="dt" sz="quarter" idx="10"/>
          </p:nvPr>
        </p:nvSpPr>
        <p:spPr>
          <a:noFill/>
        </p:spPr>
        <p:txBody>
          <a:bodyPr/>
          <a:lstStyle/>
          <a:p>
            <a:r>
              <a:rPr lang="en-US" dirty="0" smtClean="0"/>
              <a:t>June 7, 2012</a:t>
            </a:r>
            <a:endParaRPr lang="en-US" dirty="0"/>
          </a:p>
        </p:txBody>
      </p:sp>
      <p:sp>
        <p:nvSpPr>
          <p:cNvPr id="19461" name="Slide Number Placeholder 5"/>
          <p:cNvSpPr>
            <a:spLocks noGrp="1"/>
          </p:cNvSpPr>
          <p:nvPr>
            <p:ph type="sldNum" sz="quarter" idx="12"/>
          </p:nvPr>
        </p:nvSpPr>
        <p:spPr>
          <a:noFill/>
        </p:spPr>
        <p:txBody>
          <a:bodyPr/>
          <a:lstStyle/>
          <a:p>
            <a:fld id="{107A17E8-D3B1-416B-921A-0E6383AD92F8}" type="slidenum">
              <a:rPr lang="en-US" smtClean="0"/>
              <a:pPr/>
              <a:t>6</a:t>
            </a:fld>
            <a:endParaRPr lang="en-US" smtClean="0"/>
          </a:p>
        </p:txBody>
      </p:sp>
    </p:spTree>
    <p:extLst>
      <p:ext uri="{BB962C8B-B14F-4D97-AF65-F5344CB8AC3E}">
        <p14:creationId xmlns:p14="http://schemas.microsoft.com/office/powerpoint/2010/main" xmlns="" val="39947752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5"/>
          <p:cNvSpPr>
            <a:spLocks noGrp="1" noChangeArrowheads="1"/>
          </p:cNvSpPr>
          <p:nvPr>
            <p:ph type="ctrTitle"/>
          </p:nvPr>
        </p:nvSpPr>
        <p:spPr/>
        <p:txBody>
          <a:bodyPr/>
          <a:lstStyle/>
          <a:p>
            <a:r>
              <a:rPr lang="en-US" smtClean="0"/>
              <a:t>Thank You!</a:t>
            </a:r>
          </a:p>
        </p:txBody>
      </p:sp>
      <p:sp>
        <p:nvSpPr>
          <p:cNvPr id="21506" name="Rectangle 6"/>
          <p:cNvSpPr>
            <a:spLocks noGrp="1" noChangeArrowheads="1"/>
          </p:cNvSpPr>
          <p:nvPr>
            <p:ph type="subTitle" idx="1"/>
          </p:nvPr>
        </p:nvSpPr>
        <p:spPr>
          <a:xfrm>
            <a:off x="1371600" y="4953000"/>
            <a:ext cx="6400800" cy="685800"/>
          </a:xfrm>
        </p:spPr>
        <p:txBody>
          <a:bodyPr/>
          <a:lstStyle/>
          <a:p>
            <a:r>
              <a:rPr lang="en-US" sz="1800" smtClean="0"/>
              <a:t>Back-up Slides Follow</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457200" y="274638"/>
            <a:ext cx="8229600" cy="639762"/>
          </a:xfrm>
        </p:spPr>
        <p:txBody>
          <a:bodyPr/>
          <a:lstStyle/>
          <a:p>
            <a:r>
              <a:rPr lang="en-US" sz="4000" smtClean="0"/>
              <a:t>Future of Numbering WG</a:t>
            </a:r>
          </a:p>
        </p:txBody>
      </p:sp>
      <p:sp>
        <p:nvSpPr>
          <p:cNvPr id="22530" name="Rectangle 3"/>
          <p:cNvSpPr>
            <a:spLocks noGrp="1" noChangeArrowheads="1"/>
          </p:cNvSpPr>
          <p:nvPr>
            <p:ph type="body" idx="1"/>
          </p:nvPr>
        </p:nvSpPr>
        <p:spPr>
          <a:xfrm>
            <a:off x="457200" y="1066800"/>
            <a:ext cx="8229600" cy="5334000"/>
          </a:xfrm>
        </p:spPr>
        <p:txBody>
          <a:bodyPr/>
          <a:lstStyle/>
          <a:p>
            <a:pPr>
              <a:lnSpc>
                <a:spcPct val="80000"/>
              </a:lnSpc>
              <a:buFontTx/>
              <a:buNone/>
            </a:pPr>
            <a:r>
              <a:rPr lang="en-US" sz="2400" b="1" dirty="0" smtClean="0"/>
              <a:t>Mission</a:t>
            </a:r>
            <a:endParaRPr lang="en-US" sz="2400" dirty="0" smtClean="0"/>
          </a:p>
          <a:p>
            <a:pPr>
              <a:lnSpc>
                <a:spcPct val="80000"/>
              </a:lnSpc>
            </a:pPr>
            <a:r>
              <a:rPr lang="en-US" sz="2400" dirty="0" smtClean="0"/>
              <a:t>To explore changes to the environment, including new and future technologies, the impact of market place and/or regulatory changes and innovations on telephone numbering. </a:t>
            </a:r>
          </a:p>
          <a:p>
            <a:pPr>
              <a:lnSpc>
                <a:spcPct val="80000"/>
              </a:lnSpc>
              <a:buFontTx/>
              <a:buNone/>
            </a:pPr>
            <a:endParaRPr lang="en-US" sz="800" b="1" dirty="0" smtClean="0"/>
          </a:p>
          <a:p>
            <a:pPr>
              <a:lnSpc>
                <a:spcPct val="80000"/>
              </a:lnSpc>
              <a:buFontTx/>
              <a:buNone/>
            </a:pPr>
            <a:r>
              <a:rPr lang="en-US" sz="2400" b="1" dirty="0" smtClean="0"/>
              <a:t>Scope:</a:t>
            </a:r>
            <a:endParaRPr lang="en-US" sz="2400" dirty="0" smtClean="0"/>
          </a:p>
          <a:p>
            <a:pPr>
              <a:lnSpc>
                <a:spcPct val="80000"/>
              </a:lnSpc>
            </a:pPr>
            <a:r>
              <a:rPr lang="en-US" sz="2400" dirty="0" smtClean="0"/>
              <a:t>The Working Group will investigate new telephone numbering assignment approaches and future telephone number assignment requirements. The Working Group will identify common criteria and gather data to identify trends and their impact upon numbering resources. The Working Group, if necessary, will analyze opportunities to determine the feasibility and benefit of each and report its findings to the NANC. The Working Group will also analyze various topics that may be given to it from time to time by the NANC and/or FCC.</a:t>
            </a:r>
          </a:p>
        </p:txBody>
      </p:sp>
      <p:sp>
        <p:nvSpPr>
          <p:cNvPr id="22531" name="Date Placeholder 3"/>
          <p:cNvSpPr>
            <a:spLocks noGrp="1"/>
          </p:cNvSpPr>
          <p:nvPr>
            <p:ph type="dt" sz="quarter" idx="10"/>
          </p:nvPr>
        </p:nvSpPr>
        <p:spPr>
          <a:noFill/>
        </p:spPr>
        <p:txBody>
          <a:bodyPr/>
          <a:lstStyle/>
          <a:p>
            <a:r>
              <a:rPr lang="en-US" dirty="0" smtClean="0"/>
              <a:t>June 7, 2012</a:t>
            </a:r>
            <a:endParaRPr lang="en-US" dirty="0"/>
          </a:p>
        </p:txBody>
      </p:sp>
      <p:sp>
        <p:nvSpPr>
          <p:cNvPr id="22532" name="Slide Number Placeholder 4"/>
          <p:cNvSpPr>
            <a:spLocks noGrp="1"/>
          </p:cNvSpPr>
          <p:nvPr>
            <p:ph type="sldNum" sz="quarter" idx="12"/>
          </p:nvPr>
        </p:nvSpPr>
        <p:spPr>
          <a:noFill/>
        </p:spPr>
        <p:txBody>
          <a:bodyPr/>
          <a:lstStyle/>
          <a:p>
            <a:fld id="{38C92C6F-B73E-4D9B-AD57-DB576359636C}" type="slidenum">
              <a:rPr lang="en-US" smtClean="0"/>
              <a:pPr/>
              <a:t>8</a:t>
            </a:fld>
            <a:endParaRPr lang="en-US" smtClean="0"/>
          </a:p>
        </p:txBody>
      </p:sp>
      <p:sp>
        <p:nvSpPr>
          <p:cNvPr id="22533" name="Footer Placeholder 5"/>
          <p:cNvSpPr>
            <a:spLocks noGrp="1"/>
          </p:cNvSpPr>
          <p:nvPr>
            <p:ph type="ftr" sz="quarter" idx="11"/>
          </p:nvPr>
        </p:nvSpPr>
        <p:spPr>
          <a:noFill/>
        </p:spPr>
        <p:txBody>
          <a:bodyPr/>
          <a:lstStyle/>
          <a:p>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2877</TotalTime>
  <Words>520</Words>
  <Application>Microsoft Office PowerPoint</Application>
  <PresentationFormat>On-screen Show (4:3)</PresentationFormat>
  <Paragraphs>114</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NANC Report  Future of Numbering (FoN) Working Group</vt:lpstr>
      <vt:lpstr>Meetings Since Last Report</vt:lpstr>
      <vt:lpstr>Activity Update</vt:lpstr>
      <vt:lpstr>Active Issues </vt:lpstr>
      <vt:lpstr>Closed/Not Accepted Issues</vt:lpstr>
      <vt:lpstr>Meetings of FoN</vt:lpstr>
      <vt:lpstr>Thank You!</vt:lpstr>
      <vt:lpstr>Future of Numbering WG</vt:lpstr>
    </vt:vector>
  </TitlesOfParts>
  <LinksUpToDate>false</LinksUpToDate>
  <SharedDoc>false</SharedDoc>
  <HyperlinkBase>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NANC Report  Future of Numbering Working Group (FoN)</dc:title>
  <dc:creator>Gray, Don</dc:creator>
  <cp:lastModifiedBy> </cp:lastModifiedBy>
  <cp:revision>80</cp:revision>
  <cp:lastPrinted>2011-05-03T20:55:28Z</cp:lastPrinted>
  <dcterms:created xsi:type="dcterms:W3CDTF">2009-10-09T18:17:08Z</dcterms:created>
  <dcterms:modified xsi:type="dcterms:W3CDTF">2012-06-01T14:36:51Z</dcterms:modified>
</cp:coreProperties>
</file>