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65" r:id="rId2"/>
  </p:sldMasterIdLst>
  <p:notesMasterIdLst>
    <p:notesMasterId r:id="rId13"/>
  </p:notesMasterIdLst>
  <p:handoutMasterIdLst>
    <p:handoutMasterId r:id="rId14"/>
  </p:handoutMasterIdLst>
  <p:sldIdLst>
    <p:sldId id="348" r:id="rId3"/>
    <p:sldId id="435" r:id="rId4"/>
    <p:sldId id="412" r:id="rId5"/>
    <p:sldId id="405" r:id="rId6"/>
    <p:sldId id="441" r:id="rId7"/>
    <p:sldId id="431" r:id="rId8"/>
    <p:sldId id="439" r:id="rId9"/>
    <p:sldId id="420" r:id="rId10"/>
    <p:sldId id="437" r:id="rId11"/>
    <p:sldId id="411" r:id="rId12"/>
  </p:sldIdLst>
  <p:sldSz cx="9144000" cy="6858000" type="screen4x3"/>
  <p:notesSz cx="6950075" cy="9236075"/>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0D0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294" autoAdjust="0"/>
    <p:restoredTop sz="98774" autoAdjust="0"/>
  </p:normalViewPr>
  <p:slideViewPr>
    <p:cSldViewPr snapToGrid="0" snapToObjects="1">
      <p:cViewPr>
        <p:scale>
          <a:sx n="80" d="100"/>
          <a:sy n="80" d="100"/>
        </p:scale>
        <p:origin x="-1452" y="-7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p:scale>
          <a:sx n="125" d="100"/>
          <a:sy n="125" d="100"/>
        </p:scale>
        <p:origin x="-1278" y="-72"/>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11699" cy="461804"/>
          </a:xfrm>
          <a:prstGeom prst="rect">
            <a:avLst/>
          </a:prstGeom>
        </p:spPr>
        <p:txBody>
          <a:bodyPr vert="horz" lIns="92480" tIns="46242" rIns="92480" bIns="46242"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936768" y="2"/>
            <a:ext cx="3011699" cy="461804"/>
          </a:xfrm>
          <a:prstGeom prst="rect">
            <a:avLst/>
          </a:prstGeom>
        </p:spPr>
        <p:txBody>
          <a:bodyPr vert="horz" lIns="92480" tIns="46242" rIns="92480" bIns="46242" rtlCol="0"/>
          <a:lstStyle>
            <a:lvl1pPr algn="r" fontAlgn="auto">
              <a:spcBef>
                <a:spcPts val="0"/>
              </a:spcBef>
              <a:spcAft>
                <a:spcPts val="0"/>
              </a:spcAft>
              <a:defRPr sz="1200" smtClean="0">
                <a:latin typeface="+mn-lt"/>
                <a:cs typeface="+mn-cs"/>
              </a:defRPr>
            </a:lvl1pPr>
          </a:lstStyle>
          <a:p>
            <a:pPr>
              <a:defRPr/>
            </a:pPr>
            <a:fld id="{C12D8A1E-D52C-4304-8434-C4E1A2E00059}" type="datetimeFigureOut">
              <a:rPr lang="en-US"/>
              <a:pPr>
                <a:defRPr/>
              </a:pPr>
              <a:t>6/12/2014</a:t>
            </a:fld>
            <a:endParaRPr lang="en-US" dirty="0"/>
          </a:p>
        </p:txBody>
      </p:sp>
      <p:sp>
        <p:nvSpPr>
          <p:cNvPr id="4" name="Footer Placeholder 3"/>
          <p:cNvSpPr>
            <a:spLocks noGrp="1"/>
          </p:cNvSpPr>
          <p:nvPr>
            <p:ph type="ftr" sz="quarter" idx="2"/>
          </p:nvPr>
        </p:nvSpPr>
        <p:spPr>
          <a:xfrm>
            <a:off x="2" y="8772668"/>
            <a:ext cx="3011699" cy="461804"/>
          </a:xfrm>
          <a:prstGeom prst="rect">
            <a:avLst/>
          </a:prstGeom>
        </p:spPr>
        <p:txBody>
          <a:bodyPr vert="horz" lIns="92480" tIns="46242" rIns="92480" bIns="46242"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80" tIns="46242" rIns="92480" bIns="46242" rtlCol="0" anchor="b"/>
          <a:lstStyle>
            <a:lvl1pPr algn="r" fontAlgn="auto">
              <a:spcBef>
                <a:spcPts val="0"/>
              </a:spcBef>
              <a:spcAft>
                <a:spcPts val="0"/>
              </a:spcAft>
              <a:defRPr sz="1200" smtClean="0">
                <a:latin typeface="+mn-lt"/>
                <a:cs typeface="+mn-cs"/>
              </a:defRPr>
            </a:lvl1pPr>
          </a:lstStyle>
          <a:p>
            <a:pPr>
              <a:defRPr/>
            </a:pPr>
            <a:fld id="{CD5D548D-CE9B-4D8F-AC57-8A9BC0BA492A}" type="slidenum">
              <a:rPr lang="en-US"/>
              <a:pPr>
                <a:defRPr/>
              </a:pPr>
              <a:t>‹#›</a:t>
            </a:fld>
            <a:endParaRPr lang="en-US" dirty="0"/>
          </a:p>
        </p:txBody>
      </p:sp>
    </p:spTree>
    <p:extLst>
      <p:ext uri="{BB962C8B-B14F-4D97-AF65-F5344CB8AC3E}">
        <p14:creationId xmlns:p14="http://schemas.microsoft.com/office/powerpoint/2010/main" val="258191144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11699" cy="461804"/>
          </a:xfrm>
          <a:prstGeom prst="rect">
            <a:avLst/>
          </a:prstGeom>
        </p:spPr>
        <p:txBody>
          <a:bodyPr vert="horz" lIns="92480" tIns="46242" rIns="92480" bIns="46242"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36768" y="2"/>
            <a:ext cx="3011699" cy="461804"/>
          </a:xfrm>
          <a:prstGeom prst="rect">
            <a:avLst/>
          </a:prstGeom>
        </p:spPr>
        <p:txBody>
          <a:bodyPr vert="horz" lIns="92480" tIns="46242" rIns="92480" bIns="46242" rtlCol="0"/>
          <a:lstStyle>
            <a:lvl1pPr algn="r" fontAlgn="auto">
              <a:spcBef>
                <a:spcPts val="0"/>
              </a:spcBef>
              <a:spcAft>
                <a:spcPts val="0"/>
              </a:spcAft>
              <a:defRPr sz="1200" smtClean="0">
                <a:latin typeface="+mn-lt"/>
                <a:cs typeface="+mn-cs"/>
              </a:defRPr>
            </a:lvl1pPr>
          </a:lstStyle>
          <a:p>
            <a:pPr>
              <a:defRPr/>
            </a:pPr>
            <a:fld id="{4AD44489-E495-4718-8D9A-86FB8F2139E1}" type="datetimeFigureOut">
              <a:rPr lang="en-US"/>
              <a:pPr>
                <a:defRPr/>
              </a:pPr>
              <a:t>6/12/2014</a:t>
            </a:fld>
            <a:endParaRPr lang="en-US" dirty="0"/>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2480" tIns="46242" rIns="92480" bIns="46242" rtlCol="0" anchor="ctr"/>
          <a:lstStyle/>
          <a:p>
            <a:pPr lvl="0"/>
            <a:endParaRPr lang="en-US" noProof="0"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0" tIns="46242" rIns="92480" bIns="4624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2" y="8772668"/>
            <a:ext cx="3011699" cy="461804"/>
          </a:xfrm>
          <a:prstGeom prst="rect">
            <a:avLst/>
          </a:prstGeom>
        </p:spPr>
        <p:txBody>
          <a:bodyPr vert="horz" lIns="92480" tIns="46242" rIns="92480" bIns="46242"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80" tIns="46242" rIns="92480" bIns="46242" rtlCol="0" anchor="b"/>
          <a:lstStyle>
            <a:lvl1pPr algn="r" fontAlgn="auto">
              <a:spcBef>
                <a:spcPts val="0"/>
              </a:spcBef>
              <a:spcAft>
                <a:spcPts val="0"/>
              </a:spcAft>
              <a:defRPr sz="1200" smtClean="0">
                <a:latin typeface="+mn-lt"/>
                <a:cs typeface="+mn-cs"/>
              </a:defRPr>
            </a:lvl1pPr>
          </a:lstStyle>
          <a:p>
            <a:pPr>
              <a:defRPr/>
            </a:pPr>
            <a:fld id="{CCFAB296-A647-4183-9CB4-02D9028B8B73}" type="slidenum">
              <a:rPr lang="en-US"/>
              <a:pPr>
                <a:defRPr/>
              </a:pPr>
              <a:t>‹#›</a:t>
            </a:fld>
            <a:endParaRPr lang="en-US" dirty="0"/>
          </a:p>
        </p:txBody>
      </p:sp>
    </p:spTree>
    <p:extLst>
      <p:ext uri="{BB962C8B-B14F-4D97-AF65-F5344CB8AC3E}">
        <p14:creationId xmlns:p14="http://schemas.microsoft.com/office/powerpoint/2010/main" val="847502629"/>
      </p:ext>
    </p:extLst>
  </p:cSld>
  <p:clrMap bg1="lt1" tx1="dk1" bg2="lt2" tx2="dk2" accent1="accent1" accent2="accent2" accent3="accent3" accent4="accent4" accent5="accent5" accent6="accent6" hlink="hlink" folHlink="folHlink"/>
  <p:hf sldNum="0"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93396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42759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4275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01989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27996"/>
            <a:ext cx="8229600" cy="936298"/>
          </a:xfrm>
          <a:prstGeom prst="rect">
            <a:avLst/>
          </a:prstGeom>
        </p:spPr>
        <p:txBody>
          <a:bodyPr anchor="b"/>
          <a:lstStyle>
            <a:lvl1pPr>
              <a:defRPr sz="3200" b="1" i="0" baseline="0"/>
            </a:lvl1pPr>
          </a:lstStyle>
          <a:p>
            <a:r>
              <a:rPr lang="en-US" dirty="0" smtClean="0"/>
              <a:t>Title</a:t>
            </a:r>
            <a:endParaRPr lang="en-US" dirty="0"/>
          </a:p>
        </p:txBody>
      </p:sp>
      <p:sp>
        <p:nvSpPr>
          <p:cNvPr id="5" name="Content Placeholder 2"/>
          <p:cNvSpPr>
            <a:spLocks noGrp="1"/>
          </p:cNvSpPr>
          <p:nvPr>
            <p:ph idx="1"/>
          </p:nvPr>
        </p:nvSpPr>
        <p:spPr>
          <a:xfrm>
            <a:off x="457200" y="1351128"/>
            <a:ext cx="8229600" cy="4735773"/>
          </a:xfrm>
          <a:prstGeom prst="rect">
            <a:avLst/>
          </a:prstGeom>
        </p:spPr>
        <p:txBody>
          <a:bodyPr tIns="0" bIns="0"/>
          <a:lstStyle>
            <a:lvl1pPr marL="342900" indent="-342900">
              <a:spcBef>
                <a:spcPts val="1032"/>
              </a:spcBef>
              <a:buFont typeface="Arial" pitchFamily="34" charset="0"/>
              <a:buChar char="•"/>
              <a:defRPr sz="2400">
                <a:solidFill>
                  <a:schemeClr val="tx1"/>
                </a:solidFill>
              </a:defRPr>
            </a:lvl1pPr>
            <a:lvl2pPr>
              <a:buClrTx/>
              <a:defRPr sz="2200">
                <a:solidFill>
                  <a:schemeClr val="tx1"/>
                </a:solidFill>
              </a:defRPr>
            </a:lvl2pPr>
            <a:lvl3pPr>
              <a:buClrTx/>
              <a:defRPr sz="2200">
                <a:solidFill>
                  <a:schemeClr val="tx1"/>
                </a:solidFill>
              </a:defRPr>
            </a:lvl3pPr>
            <a:lvl4pPr>
              <a:buClrTx/>
              <a:defRPr sz="2200" baseline="0">
                <a:solidFill>
                  <a:schemeClr val="tx1"/>
                </a:solidFill>
              </a:defRPr>
            </a:lvl4pPr>
            <a:lvl5pPr>
              <a:buClrTx/>
              <a:defRPr sz="22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6" name="Straight Connector 5"/>
          <p:cNvCxnSpPr/>
          <p:nvPr userDrawn="1"/>
        </p:nvCxnSpPr>
        <p:spPr>
          <a:xfrm>
            <a:off x="0" y="1141928"/>
            <a:ext cx="9144000" cy="1588"/>
          </a:xfrm>
          <a:prstGeom prst="line">
            <a:avLst/>
          </a:prstGeom>
          <a:ln w="6350" cap="flat" cmpd="sng" algn="ctr">
            <a:solidFill>
              <a:srgbClr val="595959"/>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0" name="Rectangle 13"/>
          <p:cNvSpPr>
            <a:spLocks noChangeArrowheads="1"/>
          </p:cNvSpPr>
          <p:nvPr userDrawn="1"/>
        </p:nvSpPr>
        <p:spPr bwMode="auto">
          <a:xfrm>
            <a:off x="1587796" y="6451026"/>
            <a:ext cx="1742258" cy="365125"/>
          </a:xfrm>
          <a:prstGeom prst="rect">
            <a:avLst/>
          </a:prstGeom>
          <a:noFill/>
          <a:ln w="9525">
            <a:noFill/>
            <a:miter lim="800000"/>
            <a:headEnd/>
            <a:tailEnd/>
          </a:ln>
        </p:spPr>
        <p:txBody>
          <a:bodyPr/>
          <a:lstStyle/>
          <a:p>
            <a:pPr>
              <a:defRPr/>
            </a:pPr>
            <a:r>
              <a:rPr lang="en-US" sz="1100" dirty="0" smtClean="0">
                <a:solidFill>
                  <a:schemeClr val="tx1"/>
                </a:solidFill>
                <a:latin typeface="Calibri" pitchFamily="34" charset="0"/>
              </a:rPr>
              <a:t>INC Report to</a:t>
            </a:r>
            <a:r>
              <a:rPr lang="en-US" sz="1100" baseline="0" dirty="0" smtClean="0">
                <a:solidFill>
                  <a:schemeClr val="tx1"/>
                </a:solidFill>
                <a:latin typeface="Calibri" pitchFamily="34" charset="0"/>
              </a:rPr>
              <a:t> the NANC</a:t>
            </a:r>
          </a:p>
        </p:txBody>
      </p:sp>
      <p:sp>
        <p:nvSpPr>
          <p:cNvPr id="3" name="TextBox 2"/>
          <p:cNvSpPr txBox="1"/>
          <p:nvPr userDrawn="1"/>
        </p:nvSpPr>
        <p:spPr>
          <a:xfrm>
            <a:off x="7356142" y="6522879"/>
            <a:ext cx="545911" cy="261610"/>
          </a:xfrm>
          <a:prstGeom prst="rect">
            <a:avLst/>
          </a:prstGeom>
          <a:noFill/>
        </p:spPr>
        <p:txBody>
          <a:bodyPr wrap="square" rtlCol="0">
            <a:spAutoFit/>
          </a:bodyPr>
          <a:lstStyle/>
          <a:p>
            <a:fld id="{5073725F-2222-4A28-97B7-D6FE95FEBEE4}" type="slidenum">
              <a:rPr lang="en-US" sz="1100" kern="1200" smtClean="0">
                <a:solidFill>
                  <a:schemeClr val="tx1"/>
                </a:solidFill>
                <a:latin typeface="Calibri" pitchFamily="34" charset="0"/>
                <a:ea typeface="+mn-ea"/>
                <a:cs typeface="Arial" charset="0"/>
              </a:rPr>
              <a:t>‹#›</a:t>
            </a:fld>
            <a:endParaRPr lang="en-US" sz="1100" kern="1200" dirty="0">
              <a:solidFill>
                <a:schemeClr val="tx1"/>
              </a:solidFill>
              <a:latin typeface="Calibri" pitchFamily="34" charset="0"/>
              <a:ea typeface="+mn-ea"/>
              <a:cs typeface="Arial" charset="0"/>
            </a:endParaRPr>
          </a:p>
        </p:txBody>
      </p:sp>
    </p:spTree>
    <p:extLst>
      <p:ext uri="{BB962C8B-B14F-4D97-AF65-F5344CB8AC3E}">
        <p14:creationId xmlns:p14="http://schemas.microsoft.com/office/powerpoint/2010/main" val="89238522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 y="987972"/>
            <a:ext cx="8544910" cy="738348"/>
          </a:xfrm>
          <a:prstGeom prst="rect">
            <a:avLst/>
          </a:prstGeom>
        </p:spPr>
        <p:txBody>
          <a:bodyPr/>
          <a:lstStyle>
            <a:lvl1pPr algn="l">
              <a:defRPr sz="3600" b="1"/>
            </a:lvl1pPr>
          </a:lstStyle>
          <a:p>
            <a:r>
              <a:rPr lang="en-US" dirty="0" smtClean="0"/>
              <a:t>Click to edit Master title style</a:t>
            </a:r>
            <a:endParaRPr lang="en-US" dirty="0"/>
          </a:p>
        </p:txBody>
      </p:sp>
      <p:sp>
        <p:nvSpPr>
          <p:cNvPr id="3" name="Content Placeholder 2"/>
          <p:cNvSpPr>
            <a:spLocks noGrp="1"/>
          </p:cNvSpPr>
          <p:nvPr>
            <p:ph idx="1"/>
          </p:nvPr>
        </p:nvSpPr>
        <p:spPr>
          <a:xfrm>
            <a:off x="304800" y="1752600"/>
            <a:ext cx="8544910" cy="4511566"/>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63611872"/>
      </p:ext>
    </p:extLst>
  </p:cSld>
  <p:clrMapOvr>
    <a:masterClrMapping/>
  </p:clrMapOvr>
  <p:transition advClick="0" advTm="30000"/>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8" name="Picture 6" descr="PPT Image5f.jpg"/>
          <p:cNvPicPr preferRelativeResize="0">
            <a:picLocks/>
          </p:cNvPicPr>
          <p:nvPr/>
        </p:nvPicPr>
        <p:blipFill>
          <a:blip r:embed="rId3"/>
          <a:srcRect t="8176" b="8531"/>
          <a:stretch>
            <a:fillRect/>
          </a:stretch>
        </p:blipFill>
        <p:spPr bwMode="auto">
          <a:xfrm>
            <a:off x="0" y="6416534"/>
            <a:ext cx="9144000" cy="457200"/>
          </a:xfrm>
          <a:prstGeom prst="rect">
            <a:avLst/>
          </a:prstGeom>
          <a:noFill/>
          <a:ln w="9525">
            <a:noFill/>
            <a:miter lim="800000"/>
            <a:headEnd/>
            <a:tailEnd/>
          </a:ln>
        </p:spPr>
      </p:pic>
      <p:pic>
        <p:nvPicPr>
          <p:cNvPr id="1029" name="Picture 7" descr="ATIS LOGO.png"/>
          <p:cNvPicPr>
            <a:picLocks noChangeAspect="1"/>
          </p:cNvPicPr>
          <p:nvPr/>
        </p:nvPicPr>
        <p:blipFill>
          <a:blip r:embed="rId4"/>
          <a:srcRect/>
          <a:stretch>
            <a:fillRect/>
          </a:stretch>
        </p:blipFill>
        <p:spPr bwMode="auto">
          <a:xfrm>
            <a:off x="482737" y="6456688"/>
            <a:ext cx="961770" cy="365760"/>
          </a:xfrm>
          <a:prstGeom prst="rect">
            <a:avLst/>
          </a:prstGeom>
          <a:noFill/>
          <a:ln w="9525">
            <a:noFill/>
            <a:miter lim="800000"/>
            <a:headEnd/>
            <a:tailEnd/>
          </a:ln>
        </p:spPr>
      </p:pic>
      <p:sp>
        <p:nvSpPr>
          <p:cNvPr id="13" name="Rectangle 12"/>
          <p:cNvSpPr/>
          <p:nvPr/>
        </p:nvSpPr>
        <p:spPr>
          <a:xfrm>
            <a:off x="8977176" y="6414947"/>
            <a:ext cx="171450" cy="457200"/>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4" name="Straight Connector 13"/>
          <p:cNvCxnSpPr/>
          <p:nvPr/>
        </p:nvCxnSpPr>
        <p:spPr>
          <a:xfrm rot="10800000">
            <a:off x="0" y="6405313"/>
            <a:ext cx="9144000" cy="1587"/>
          </a:xfrm>
          <a:prstGeom prst="line">
            <a:avLst/>
          </a:prstGeom>
          <a:ln w="635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8" r:id="rId1"/>
  </p:sldLayoutIdLst>
  <p:timing>
    <p:tnLst>
      <p:par>
        <p:cTn id="1" dur="indefinite" restart="never" nodeType="tmRoot"/>
      </p:par>
    </p:tnLst>
  </p:timing>
  <p:hf hdr="0" dt="0"/>
  <p:txStyles>
    <p:titleStyle>
      <a:lvl1pPr algn="l" defTabSz="457200" rtl="0" eaLnBrk="1" fontAlgn="base" hangingPunct="1">
        <a:spcBef>
          <a:spcPct val="0"/>
        </a:spcBef>
        <a:spcAft>
          <a:spcPct val="0"/>
        </a:spcAft>
        <a:defRPr sz="2800" b="1" kern="1200">
          <a:solidFill>
            <a:schemeClr val="tx1"/>
          </a:solidFill>
          <a:latin typeface="Helvetica Neue"/>
          <a:ea typeface="Helvetica Neue"/>
          <a:cs typeface="Helvetica Neue"/>
        </a:defRPr>
      </a:lvl1pPr>
      <a:lvl2pPr algn="l" defTabSz="457200" rtl="0" eaLnBrk="1" fontAlgn="base" hangingPunct="1">
        <a:spcBef>
          <a:spcPct val="0"/>
        </a:spcBef>
        <a:spcAft>
          <a:spcPct val="0"/>
        </a:spcAft>
        <a:defRPr sz="2800" b="1">
          <a:solidFill>
            <a:schemeClr val="tx1"/>
          </a:solidFill>
          <a:latin typeface="Helvetica Neue"/>
          <a:ea typeface="Helvetica Neue"/>
          <a:cs typeface="Helvetica Neue"/>
        </a:defRPr>
      </a:lvl2pPr>
      <a:lvl3pPr algn="l" defTabSz="457200" rtl="0" eaLnBrk="1" fontAlgn="base" hangingPunct="1">
        <a:spcBef>
          <a:spcPct val="0"/>
        </a:spcBef>
        <a:spcAft>
          <a:spcPct val="0"/>
        </a:spcAft>
        <a:defRPr sz="2800" b="1">
          <a:solidFill>
            <a:schemeClr val="tx1"/>
          </a:solidFill>
          <a:latin typeface="Helvetica Neue"/>
          <a:ea typeface="Helvetica Neue"/>
          <a:cs typeface="Helvetica Neue"/>
        </a:defRPr>
      </a:lvl3pPr>
      <a:lvl4pPr algn="l" defTabSz="457200" rtl="0" eaLnBrk="1" fontAlgn="base" hangingPunct="1">
        <a:spcBef>
          <a:spcPct val="0"/>
        </a:spcBef>
        <a:spcAft>
          <a:spcPct val="0"/>
        </a:spcAft>
        <a:defRPr sz="2800" b="1">
          <a:solidFill>
            <a:schemeClr val="tx1"/>
          </a:solidFill>
          <a:latin typeface="Helvetica Neue"/>
          <a:ea typeface="Helvetica Neue"/>
          <a:cs typeface="Helvetica Neue"/>
        </a:defRPr>
      </a:lvl4pPr>
      <a:lvl5pPr algn="l" defTabSz="457200" rtl="0" eaLnBrk="1" fontAlgn="base" hangingPunct="1">
        <a:spcBef>
          <a:spcPct val="0"/>
        </a:spcBef>
        <a:spcAft>
          <a:spcPct val="0"/>
        </a:spcAft>
        <a:defRPr sz="2800" b="1">
          <a:solidFill>
            <a:schemeClr val="tx1"/>
          </a:solidFill>
          <a:latin typeface="Helvetica Neue"/>
          <a:ea typeface="Helvetica Neue"/>
          <a:cs typeface="Helvetica Neue"/>
        </a:defRPr>
      </a:lvl5pPr>
      <a:lvl6pPr marL="457200" algn="l" defTabSz="457200" rtl="0" eaLnBrk="1" fontAlgn="base" hangingPunct="1">
        <a:spcBef>
          <a:spcPct val="0"/>
        </a:spcBef>
        <a:spcAft>
          <a:spcPct val="0"/>
        </a:spcAft>
        <a:defRPr sz="2800" b="1">
          <a:solidFill>
            <a:schemeClr val="tx1"/>
          </a:solidFill>
          <a:latin typeface="Helvetica Neue"/>
          <a:ea typeface="Helvetica Neue"/>
          <a:cs typeface="Helvetica Neue"/>
        </a:defRPr>
      </a:lvl6pPr>
      <a:lvl7pPr marL="914400" algn="l" defTabSz="457200" rtl="0" eaLnBrk="1" fontAlgn="base" hangingPunct="1">
        <a:spcBef>
          <a:spcPct val="0"/>
        </a:spcBef>
        <a:spcAft>
          <a:spcPct val="0"/>
        </a:spcAft>
        <a:defRPr sz="2800" b="1">
          <a:solidFill>
            <a:schemeClr val="tx1"/>
          </a:solidFill>
          <a:latin typeface="Helvetica Neue"/>
          <a:ea typeface="Helvetica Neue"/>
          <a:cs typeface="Helvetica Neue"/>
        </a:defRPr>
      </a:lvl7pPr>
      <a:lvl8pPr marL="1371600" algn="l" defTabSz="457200" rtl="0" eaLnBrk="1" fontAlgn="base" hangingPunct="1">
        <a:spcBef>
          <a:spcPct val="0"/>
        </a:spcBef>
        <a:spcAft>
          <a:spcPct val="0"/>
        </a:spcAft>
        <a:defRPr sz="2800" b="1">
          <a:solidFill>
            <a:schemeClr val="tx1"/>
          </a:solidFill>
          <a:latin typeface="Helvetica Neue"/>
          <a:ea typeface="Helvetica Neue"/>
          <a:cs typeface="Helvetica Neue"/>
        </a:defRPr>
      </a:lvl8pPr>
      <a:lvl9pPr marL="1828800" algn="l" defTabSz="457200" rtl="0" eaLnBrk="1" fontAlgn="base" hangingPunct="1">
        <a:spcBef>
          <a:spcPct val="0"/>
        </a:spcBef>
        <a:spcAft>
          <a:spcPct val="0"/>
        </a:spcAft>
        <a:defRPr sz="2800" b="1">
          <a:solidFill>
            <a:schemeClr val="tx1"/>
          </a:solidFill>
          <a:latin typeface="Helvetica Neue"/>
          <a:ea typeface="Helvetica Neue"/>
          <a:cs typeface="Helvetica Neue"/>
        </a:defRPr>
      </a:lvl9pPr>
    </p:titleStyle>
    <p:bodyStyle>
      <a:lvl1pPr marL="342900" indent="-342900" algn="l" defTabSz="457200" rtl="0" eaLnBrk="1" fontAlgn="base" hangingPunct="1">
        <a:spcBef>
          <a:spcPct val="20000"/>
        </a:spcBef>
        <a:spcAft>
          <a:spcPct val="0"/>
        </a:spcAft>
        <a:buFont typeface="Arial" pitchFamily="34" charset="0"/>
        <a:buChar char="•"/>
        <a:defRPr sz="2400" kern="1200">
          <a:solidFill>
            <a:schemeClr val="tx1"/>
          </a:solidFill>
          <a:latin typeface="Helvetica Neue"/>
          <a:ea typeface="Helvetica Neue"/>
          <a:cs typeface="Helvetica Neue"/>
        </a:defRPr>
      </a:lvl1pPr>
      <a:lvl2pPr marL="742950" indent="-285750" algn="l" defTabSz="457200" rtl="0" eaLnBrk="1" fontAlgn="base" hangingPunct="1">
        <a:spcBef>
          <a:spcPct val="20000"/>
        </a:spcBef>
        <a:spcAft>
          <a:spcPct val="0"/>
        </a:spcAft>
        <a:buClrTx/>
        <a:buFont typeface="Arial" pitchFamily="34" charset="0"/>
        <a:buChar char="•"/>
        <a:defRPr sz="2400" kern="1200">
          <a:solidFill>
            <a:schemeClr val="tx1"/>
          </a:solidFill>
          <a:latin typeface="Helvetica Neue"/>
          <a:ea typeface="Helvetica Neue"/>
          <a:cs typeface="Helvetica Neue"/>
        </a:defRPr>
      </a:lvl2pPr>
      <a:lvl3pPr marL="1143000" indent="-228600" algn="l" defTabSz="457200" rtl="0" eaLnBrk="1" fontAlgn="base" hangingPunct="1">
        <a:spcBef>
          <a:spcPct val="20000"/>
        </a:spcBef>
        <a:spcAft>
          <a:spcPct val="0"/>
        </a:spcAft>
        <a:buClrTx/>
        <a:buFont typeface="Arial" pitchFamily="34" charset="0"/>
        <a:buChar char="•"/>
        <a:defRPr sz="2400" kern="1200">
          <a:solidFill>
            <a:schemeClr val="tx1"/>
          </a:solidFill>
          <a:latin typeface="Helvetica Neue"/>
          <a:ea typeface="Helvetica Neue"/>
          <a:cs typeface="Helvetica Neue"/>
        </a:defRPr>
      </a:lvl3pPr>
      <a:lvl4pPr marL="1600200" indent="-228600" algn="l" defTabSz="457200" rtl="0" eaLnBrk="1" fontAlgn="base" hangingPunct="1">
        <a:spcBef>
          <a:spcPct val="20000"/>
        </a:spcBef>
        <a:spcAft>
          <a:spcPct val="0"/>
        </a:spcAft>
        <a:buClrTx/>
        <a:buFont typeface="Arial" pitchFamily="34" charset="0"/>
        <a:buChar char="•"/>
        <a:defRPr sz="2400" kern="1200">
          <a:solidFill>
            <a:schemeClr val="tx1"/>
          </a:solidFill>
          <a:latin typeface="Helvetica Neue"/>
          <a:ea typeface="Helvetica Neue"/>
          <a:cs typeface="Helvetica Neue"/>
        </a:defRPr>
      </a:lvl4pPr>
      <a:lvl5pPr marL="2057400" indent="-228600" algn="l" defTabSz="457200" rtl="0" eaLnBrk="1" fontAlgn="base" hangingPunct="1">
        <a:spcBef>
          <a:spcPct val="20000"/>
        </a:spcBef>
        <a:spcAft>
          <a:spcPct val="0"/>
        </a:spcAft>
        <a:buClrTx/>
        <a:buFont typeface="Arial" pitchFamily="34" charset="0"/>
        <a:buChar char="•"/>
        <a:defRPr sz="2400" kern="1200">
          <a:solidFill>
            <a:schemeClr val="tx1"/>
          </a:solidFill>
          <a:latin typeface="Helvetica Neue"/>
          <a:ea typeface="Helvetica Neue"/>
          <a:cs typeface="Helvetica Neue"/>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146" name="Picture 6" descr="PPT Image5e.jpg"/>
          <p:cNvPicPr>
            <a:picLocks noChangeAspect="1"/>
          </p:cNvPicPr>
          <p:nvPr/>
        </p:nvPicPr>
        <p:blipFill>
          <a:blip r:embed="rId4"/>
          <a:srcRect/>
          <a:stretch>
            <a:fillRect/>
          </a:stretch>
        </p:blipFill>
        <p:spPr bwMode="auto">
          <a:xfrm>
            <a:off x="0" y="0"/>
            <a:ext cx="9144000" cy="6858000"/>
          </a:xfrm>
          <a:prstGeom prst="rect">
            <a:avLst/>
          </a:prstGeom>
          <a:noFill/>
          <a:ln w="9525">
            <a:noFill/>
            <a:miter lim="800000"/>
            <a:headEnd/>
            <a:tailEnd/>
          </a:ln>
        </p:spPr>
      </p:pic>
      <p:pic>
        <p:nvPicPr>
          <p:cNvPr id="6148" name="Picture 10" descr="ATIS LOGO.png"/>
          <p:cNvPicPr>
            <a:picLocks noChangeAspect="1"/>
          </p:cNvPicPr>
          <p:nvPr/>
        </p:nvPicPr>
        <p:blipFill>
          <a:blip r:embed="rId5"/>
          <a:srcRect/>
          <a:stretch>
            <a:fillRect/>
          </a:stretch>
        </p:blipFill>
        <p:spPr bwMode="auto">
          <a:xfrm>
            <a:off x="426978" y="355544"/>
            <a:ext cx="1676400" cy="6381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7" r:id="rId1"/>
    <p:sldLayoutId id="2147483682" r:id="rId2"/>
  </p:sldLayoutIdLst>
  <p:timing>
    <p:tnLst>
      <p:par>
        <p:cTn id="1" dur="indefinite" restart="never" nodeType="tmRoot"/>
      </p:par>
    </p:tnLst>
  </p:timing>
  <p:hf hdr="0" dt="0"/>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atis.org/inc/index.asp"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http://www.atis.org/inc/incguides.asp" TargetMode="External"/><Relationship Id="rId4" Type="http://schemas.openxmlformats.org/officeDocument/2006/relationships/hyperlink" Target="http://www.atis.org/inc/incissue.as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atis.org/legal/OP.asp" TargetMode="External"/><Relationship Id="rId2" Type="http://schemas.openxmlformats.org/officeDocument/2006/relationships/hyperlink" Target="http://www.atis.org/membership/become.asp"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45772" y="1190445"/>
            <a:ext cx="6268676" cy="2579297"/>
          </a:xfrm>
          <a:prstGeom prst="rect">
            <a:avLst/>
          </a:prstGeom>
        </p:spPr>
        <p:txBody>
          <a:bodyPr wrap="square" anchor="b"/>
          <a:lstStyle>
            <a:lvl1pPr algn="l" defTabSz="457200" rtl="0" fontAlgn="base">
              <a:spcBef>
                <a:spcPct val="0"/>
              </a:spcBef>
              <a:spcAft>
                <a:spcPct val="0"/>
              </a:spcAft>
              <a:defRPr sz="3000" b="1" kern="1200" baseline="0">
                <a:solidFill>
                  <a:schemeClr val="tx1"/>
                </a:solidFill>
                <a:latin typeface="Arial" pitchFamily="34" charset="0"/>
                <a:ea typeface="+mj-ea"/>
                <a:cs typeface="Arial" pitchFamily="34" charset="0"/>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en-US" sz="4000" dirty="0"/>
              <a:t>Industry Numbering Committee (INC) Report to the NANC</a:t>
            </a:r>
          </a:p>
        </p:txBody>
      </p:sp>
      <p:sp>
        <p:nvSpPr>
          <p:cNvPr id="6" name="Subtitle 2"/>
          <p:cNvSpPr txBox="1">
            <a:spLocks/>
          </p:cNvSpPr>
          <p:nvPr/>
        </p:nvSpPr>
        <p:spPr>
          <a:xfrm>
            <a:off x="145771" y="3976764"/>
            <a:ext cx="5925420" cy="1785861"/>
          </a:xfrm>
          <a:prstGeom prst="rect">
            <a:avLst/>
          </a:prstGeom>
        </p:spPr>
        <p:txBody>
          <a:bodyPr>
            <a:noAutofit/>
          </a:bodyPr>
          <a:lstStyle/>
          <a:p>
            <a:pPr marL="4763">
              <a:lnSpc>
                <a:spcPts val="2400"/>
              </a:lnSpc>
              <a:spcBef>
                <a:spcPct val="20000"/>
              </a:spcBef>
            </a:pPr>
            <a:r>
              <a:rPr lang="en-US" sz="2400" b="1" dirty="0">
                <a:solidFill>
                  <a:schemeClr val="accent6">
                    <a:lumMod val="75000"/>
                  </a:schemeClr>
                </a:solidFill>
              </a:rPr>
              <a:t>Dyan Adams, INC Co-Chair</a:t>
            </a:r>
          </a:p>
          <a:p>
            <a:pPr marL="4763">
              <a:lnSpc>
                <a:spcPts val="2400"/>
              </a:lnSpc>
              <a:spcBef>
                <a:spcPct val="20000"/>
              </a:spcBef>
            </a:pPr>
            <a:r>
              <a:rPr lang="en-US" sz="2400" b="1" dirty="0" smtClean="0">
                <a:solidFill>
                  <a:schemeClr val="accent6">
                    <a:lumMod val="75000"/>
                  </a:schemeClr>
                </a:solidFill>
              </a:rPr>
              <a:t>Shaunna Forshee, </a:t>
            </a:r>
            <a:r>
              <a:rPr lang="en-US" sz="2400" b="1" dirty="0">
                <a:solidFill>
                  <a:schemeClr val="accent6">
                    <a:lumMod val="75000"/>
                  </a:schemeClr>
                </a:solidFill>
              </a:rPr>
              <a:t>INC </a:t>
            </a:r>
            <a:r>
              <a:rPr lang="en-US" sz="2400" b="1" dirty="0" smtClean="0">
                <a:solidFill>
                  <a:schemeClr val="accent6">
                    <a:lumMod val="75000"/>
                  </a:schemeClr>
                </a:solidFill>
              </a:rPr>
              <a:t>Co-Chair   </a:t>
            </a:r>
            <a:endParaRPr lang="en-US" sz="2400" b="1" dirty="0">
              <a:solidFill>
                <a:schemeClr val="accent6">
                  <a:lumMod val="75000"/>
                </a:schemeClr>
              </a:solidFill>
            </a:endParaRPr>
          </a:p>
          <a:p>
            <a:endParaRPr lang="en-US" sz="2400" i="1" dirty="0"/>
          </a:p>
          <a:p>
            <a:r>
              <a:rPr lang="en-US" sz="2400" i="1" dirty="0" smtClean="0"/>
              <a:t>June 17, 2014</a:t>
            </a:r>
            <a:endParaRPr lang="en-US" sz="2400" i="1" dirty="0"/>
          </a:p>
          <a:p>
            <a:endParaRPr lang="en-US" sz="2400" dirty="0" smtClean="0"/>
          </a:p>
          <a:p>
            <a:endParaRPr lang="en-US" sz="2400" dirty="0"/>
          </a:p>
          <a:p>
            <a:pPr marL="4763" lvl="1">
              <a:spcBef>
                <a:spcPct val="20000"/>
              </a:spcBef>
              <a:buFont typeface="Arial" charset="0"/>
              <a:buNone/>
            </a:pPr>
            <a:r>
              <a:rPr lang="en-US" sz="2400" i="1" dirty="0" smtClean="0">
                <a:solidFill>
                  <a:srgbClr val="000000"/>
                </a:solidFill>
                <a:latin typeface="Arial" pitchFamily="34" charset="0"/>
                <a:cs typeface="Arial" pitchFamily="34" charset="0"/>
              </a:rPr>
              <a:t> </a:t>
            </a:r>
            <a:endParaRPr lang="en-US" sz="2400" i="1" dirty="0">
              <a:solidFill>
                <a:srgbClr val="000000"/>
              </a:solidFill>
              <a:latin typeface="Arial" pitchFamily="34" charset="0"/>
              <a:cs typeface="Arial" pitchFamily="34" charset="0"/>
            </a:endParaRPr>
          </a:p>
        </p:txBody>
      </p:sp>
      <p:grpSp>
        <p:nvGrpSpPr>
          <p:cNvPr id="7" name="Group 6"/>
          <p:cNvGrpSpPr/>
          <p:nvPr/>
        </p:nvGrpSpPr>
        <p:grpSpPr>
          <a:xfrm>
            <a:off x="0" y="3709692"/>
            <a:ext cx="9144000" cy="45719"/>
            <a:chOff x="0" y="3711105"/>
            <a:chExt cx="9144000" cy="45719"/>
          </a:xfrm>
        </p:grpSpPr>
        <p:cxnSp>
          <p:nvCxnSpPr>
            <p:cNvPr id="8" name="Straight Connector 7"/>
            <p:cNvCxnSpPr/>
            <p:nvPr/>
          </p:nvCxnSpPr>
          <p:spPr>
            <a:xfrm>
              <a:off x="0" y="3751418"/>
              <a:ext cx="9144000" cy="1588"/>
            </a:xfrm>
            <a:prstGeom prst="line">
              <a:avLst/>
            </a:prstGeom>
            <a:ln w="6350" cap="flat" cmpd="sng" algn="ctr">
              <a:solidFill>
                <a:srgbClr val="595959"/>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8169942" y="3711105"/>
              <a:ext cx="974058" cy="45719"/>
            </a:xfrm>
            <a:prstGeom prst="rect">
              <a:avLst/>
            </a:prstGeom>
            <a:solidFill>
              <a:srgbClr val="FF66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473093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lstStyle/>
          <a:p>
            <a:r>
              <a:rPr lang="en-US" smtClean="0"/>
              <a:t>Relevant INC Web Pages</a:t>
            </a:r>
          </a:p>
        </p:txBody>
      </p:sp>
      <p:sp>
        <p:nvSpPr>
          <p:cNvPr id="10244" name="Rectangle 3"/>
          <p:cNvSpPr>
            <a:spLocks noGrp="1" noChangeArrowheads="1"/>
          </p:cNvSpPr>
          <p:nvPr>
            <p:ph idx="1"/>
          </p:nvPr>
        </p:nvSpPr>
        <p:spPr/>
        <p:txBody>
          <a:bodyPr>
            <a:normAutofit/>
          </a:bodyPr>
          <a:lstStyle/>
          <a:p>
            <a:r>
              <a:rPr lang="en-US" dirty="0" smtClean="0"/>
              <a:t>INC Homepage:  	</a:t>
            </a:r>
            <a:r>
              <a:rPr lang="en-US" dirty="0" smtClean="0">
                <a:hlinkClick r:id="rId3"/>
              </a:rPr>
              <a:t>http://www.atis.org/inc/index.asp</a:t>
            </a:r>
            <a:endParaRPr lang="en-US" dirty="0" smtClean="0"/>
          </a:p>
          <a:p>
            <a:r>
              <a:rPr lang="en-US" dirty="0" smtClean="0"/>
              <a:t>INC Issues (historical and active): 	</a:t>
            </a:r>
            <a:r>
              <a:rPr lang="en-US" dirty="0" smtClean="0">
                <a:hlinkClick r:id="rId4"/>
              </a:rPr>
              <a:t>http://www.atis.org/inc/incissue.asp</a:t>
            </a:r>
            <a:endParaRPr lang="en-US" dirty="0" smtClean="0"/>
          </a:p>
          <a:p>
            <a:r>
              <a:rPr lang="en-US" dirty="0" smtClean="0"/>
              <a:t>INC Published Documents: 	</a:t>
            </a:r>
            <a:r>
              <a:rPr lang="en-US" dirty="0" smtClean="0">
                <a:hlinkClick r:id="rId5"/>
              </a:rPr>
              <a:t>http://www.atis.org/inc/incguides.asp</a:t>
            </a:r>
            <a:endParaRPr lang="en-US" dirty="0" smtClean="0"/>
          </a:p>
          <a:p>
            <a:r>
              <a:rPr lang="en-US" dirty="0"/>
              <a:t>Anyone interested in </a:t>
            </a:r>
            <a:r>
              <a:rPr lang="en-US" dirty="0" smtClean="0"/>
              <a:t>information on INC or INC documents can contact Jackie Voss, ATIS INC Manager, via email at jvoss@atis.org or (913) 393-0891</a:t>
            </a:r>
            <a:endParaRPr lang="en-US" dirty="0"/>
          </a:p>
        </p:txBody>
      </p:sp>
    </p:spTree>
    <p:extLst>
      <p:ext uri="{BB962C8B-B14F-4D97-AF65-F5344CB8AC3E}">
        <p14:creationId xmlns:p14="http://schemas.microsoft.com/office/powerpoint/2010/main" val="37205955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sz="2200" dirty="0" smtClean="0"/>
              <a:t>About INC</a:t>
            </a:r>
          </a:p>
          <a:p>
            <a:r>
              <a:rPr lang="en-US" sz="2200" dirty="0" smtClean="0"/>
              <a:t>INC Meetings/Membership </a:t>
            </a:r>
          </a:p>
          <a:p>
            <a:r>
              <a:rPr lang="en-US" sz="2200" dirty="0" smtClean="0"/>
              <a:t>Issue </a:t>
            </a:r>
            <a:r>
              <a:rPr lang="en-US" sz="2200" dirty="0"/>
              <a:t>748: Assess Impacts on Numbering Resources and Numbering Administration with Transition from Public Switched Telephone Network (PSTN) to Internet Protocol (IP</a:t>
            </a:r>
            <a:r>
              <a:rPr lang="en-US" sz="2200" dirty="0" smtClean="0"/>
              <a:t>)</a:t>
            </a:r>
          </a:p>
          <a:p>
            <a:r>
              <a:rPr lang="en-US" sz="2200" dirty="0"/>
              <a:t>Issue 775: Edits to COCAG Appendix C Section 5.8 – Pooled NXX return when Code Holder retaining ports</a:t>
            </a:r>
          </a:p>
          <a:p>
            <a:r>
              <a:rPr lang="en-US" sz="2200" dirty="0" smtClean="0"/>
              <a:t>Issue 778: </a:t>
            </a:r>
            <a:r>
              <a:rPr lang="en-US" sz="2200" dirty="0"/>
              <a:t>Update </a:t>
            </a:r>
            <a:r>
              <a:rPr lang="en-US" sz="2200" dirty="0" smtClean="0"/>
              <a:t>INC Guidelines to </a:t>
            </a:r>
            <a:r>
              <a:rPr lang="en-US" sz="2200" dirty="0"/>
              <a:t>Identify Permitted Company Code (OCN) Category Types Appropriate for Assignment of Numbering Resources</a:t>
            </a:r>
          </a:p>
        </p:txBody>
      </p:sp>
    </p:spTree>
    <p:extLst>
      <p:ext uri="{BB962C8B-B14F-4D97-AF65-F5344CB8AC3E}">
        <p14:creationId xmlns:p14="http://schemas.microsoft.com/office/powerpoint/2010/main" val="10490624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About INC</a:t>
            </a:r>
            <a:endParaRPr lang="en-US" dirty="0"/>
          </a:p>
        </p:txBody>
      </p:sp>
      <p:sp>
        <p:nvSpPr>
          <p:cNvPr id="4" name="Content Placeholder 3"/>
          <p:cNvSpPr>
            <a:spLocks noGrp="1"/>
          </p:cNvSpPr>
          <p:nvPr>
            <p:ph idx="1"/>
          </p:nvPr>
        </p:nvSpPr>
        <p:spPr/>
        <p:txBody>
          <a:bodyPr>
            <a:normAutofit/>
          </a:bodyPr>
          <a:lstStyle/>
          <a:p>
            <a:r>
              <a:rPr lang="en-US" dirty="0"/>
              <a:t>The Industry Numbering Committee (INC) provides an open forum to address and resolve industry-wide </a:t>
            </a:r>
            <a:r>
              <a:rPr lang="en-US" dirty="0" smtClean="0"/>
              <a:t>issues </a:t>
            </a:r>
            <a:r>
              <a:rPr lang="en-US" dirty="0"/>
              <a:t>associated with planning, administration, allocation, assignment and use of North American </a:t>
            </a:r>
            <a:r>
              <a:rPr lang="en-US" dirty="0" smtClean="0"/>
              <a:t>Numbering </a:t>
            </a:r>
            <a:r>
              <a:rPr lang="en-US" dirty="0"/>
              <a:t>Plan (NANP) numbering resources within the NANP area</a:t>
            </a:r>
            <a:r>
              <a:rPr lang="en-US" dirty="0" smtClean="0"/>
              <a:t>.</a:t>
            </a:r>
          </a:p>
          <a:p>
            <a:r>
              <a:rPr lang="en-US" dirty="0"/>
              <a:t>Membership</a:t>
            </a:r>
          </a:p>
          <a:p>
            <a:pPr lvl="1"/>
            <a:r>
              <a:rPr lang="en-US" sz="2000" dirty="0"/>
              <a:t>To become a member of INC or ATIS, see </a:t>
            </a:r>
            <a:r>
              <a:rPr lang="en-US" sz="2000" dirty="0">
                <a:solidFill>
                  <a:srgbClr val="FF0000"/>
                </a:solidFill>
                <a:hlinkClick r:id="rId2"/>
              </a:rPr>
              <a:t>http://www.atis.org/membership/become.asp</a:t>
            </a:r>
            <a:r>
              <a:rPr lang="en-US" sz="2000" dirty="0">
                <a:solidFill>
                  <a:srgbClr val="FF0000"/>
                </a:solidFill>
              </a:rPr>
              <a:t>.</a:t>
            </a:r>
          </a:p>
          <a:p>
            <a:pPr lvl="1"/>
            <a:r>
              <a:rPr lang="en-US" sz="2000" dirty="0"/>
              <a:t>To understand how INC operates, see </a:t>
            </a:r>
            <a:r>
              <a:rPr lang="en-US" sz="2000" dirty="0">
                <a:solidFill>
                  <a:srgbClr val="FF0000"/>
                </a:solidFill>
                <a:hlinkClick r:id="rId3"/>
              </a:rPr>
              <a:t>http://www.atis.org/legal/OP.asp</a:t>
            </a:r>
            <a:endParaRPr lang="en-US" sz="2000" dirty="0">
              <a:solidFill>
                <a:srgbClr val="FF0000"/>
              </a:solidFill>
            </a:endParaRPr>
          </a:p>
          <a:p>
            <a:endParaRPr lang="en-US" dirty="0" smtClean="0"/>
          </a:p>
        </p:txBody>
      </p:sp>
    </p:spTree>
    <p:extLst>
      <p:ext uri="{BB962C8B-B14F-4D97-AF65-F5344CB8AC3E}">
        <p14:creationId xmlns:p14="http://schemas.microsoft.com/office/powerpoint/2010/main" val="265647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dirty="0" smtClean="0"/>
              <a:t>INC Meetings</a:t>
            </a:r>
          </a:p>
        </p:txBody>
      </p:sp>
      <p:sp>
        <p:nvSpPr>
          <p:cNvPr id="4100" name="Rectangle 3"/>
          <p:cNvSpPr>
            <a:spLocks noGrp="1" noChangeArrowheads="1"/>
          </p:cNvSpPr>
          <p:nvPr>
            <p:ph idx="1"/>
          </p:nvPr>
        </p:nvSpPr>
        <p:spPr>
          <a:xfrm>
            <a:off x="184067" y="1223158"/>
            <a:ext cx="8805554" cy="4880759"/>
          </a:xfrm>
        </p:spPr>
        <p:txBody>
          <a:bodyPr/>
          <a:lstStyle/>
          <a:p>
            <a:r>
              <a:rPr lang="en-US" dirty="0" smtClean="0"/>
              <a:t>Meetings</a:t>
            </a:r>
          </a:p>
          <a:p>
            <a:pPr lvl="1"/>
            <a:r>
              <a:rPr lang="en-US" sz="2000" dirty="0" smtClean="0"/>
              <a:t>Since the previous NANC meeting, INC held one face-to-face meeting on May 6-9, 2014, and one interim meeting on June 12, 2014.</a:t>
            </a:r>
            <a:endParaRPr lang="en-US" sz="2000" dirty="0" smtClean="0">
              <a:solidFill>
                <a:srgbClr val="000000"/>
              </a:solidFill>
            </a:endParaRPr>
          </a:p>
          <a:p>
            <a:pPr lvl="1"/>
            <a:r>
              <a:rPr lang="en-US" sz="2000" dirty="0" smtClean="0"/>
              <a:t>The next INC meeting will be held in Denver, CO, on July 29-31, 2014.</a:t>
            </a:r>
          </a:p>
          <a:p>
            <a:pPr lvl="1"/>
            <a:r>
              <a:rPr lang="en-US" sz="2000" dirty="0" smtClean="0">
                <a:solidFill>
                  <a:srgbClr val="000000"/>
                </a:solidFill>
              </a:rPr>
              <a:t>A virtual meeting is scheduled for July 23, 2014. </a:t>
            </a:r>
            <a:endParaRPr lang="en-US" sz="2000" dirty="0">
              <a:solidFill>
                <a:srgbClr val="000000"/>
              </a:solidFill>
            </a:endParaRPr>
          </a:p>
          <a:p>
            <a:pPr lvl="1"/>
            <a:endParaRPr lang="en-US" dirty="0" smtClean="0">
              <a:solidFill>
                <a:srgbClr val="FF0000"/>
              </a:solidFill>
            </a:endParaRPr>
          </a:p>
        </p:txBody>
      </p:sp>
    </p:spTree>
    <p:extLst>
      <p:ext uri="{BB962C8B-B14F-4D97-AF65-F5344CB8AC3E}">
        <p14:creationId xmlns:p14="http://schemas.microsoft.com/office/powerpoint/2010/main" val="2633845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Issue 748: Assess Impacts on Numbering Resources and Numbering Administration with Transition from Public Switched Telephone Network (PSTN) to Internet Protocol (IP)</a:t>
            </a:r>
            <a:endParaRPr lang="en-US" sz="2000" dirty="0"/>
          </a:p>
        </p:txBody>
      </p:sp>
      <p:sp>
        <p:nvSpPr>
          <p:cNvPr id="3" name="Content Placeholder 2"/>
          <p:cNvSpPr>
            <a:spLocks noGrp="1"/>
          </p:cNvSpPr>
          <p:nvPr>
            <p:ph idx="1"/>
          </p:nvPr>
        </p:nvSpPr>
        <p:spPr>
          <a:xfrm>
            <a:off x="647700" y="1193800"/>
            <a:ext cx="8013700" cy="4842301"/>
          </a:xfrm>
        </p:spPr>
        <p:txBody>
          <a:bodyPr/>
          <a:lstStyle/>
          <a:p>
            <a:r>
              <a:rPr lang="en-US" sz="2000" dirty="0" smtClean="0"/>
              <a:t>On March 31</a:t>
            </a:r>
            <a:r>
              <a:rPr lang="en-US" sz="2000" baseline="30000" dirty="0" smtClean="0"/>
              <a:t>st</a:t>
            </a:r>
            <a:r>
              <a:rPr lang="en-US" sz="2000" dirty="0" smtClean="0"/>
              <a:t>, INC filed an </a:t>
            </a:r>
            <a:r>
              <a:rPr lang="en-US" sz="2000" i="1" dirty="0" smtClean="0"/>
              <a:t>ex parte</a:t>
            </a:r>
            <a:r>
              <a:rPr lang="en-US" sz="2000" dirty="0" smtClean="0"/>
              <a:t> providing high-level functional requirements for the numbering testbed. Dr</a:t>
            </a:r>
            <a:r>
              <a:rPr lang="en-US" sz="2000" dirty="0"/>
              <a:t>. Schulzrinne joined the INC working session </a:t>
            </a:r>
            <a:r>
              <a:rPr lang="en-US" sz="2000" dirty="0" smtClean="0"/>
              <a:t>on May 6</a:t>
            </a:r>
            <a:r>
              <a:rPr lang="en-US" sz="2000" baseline="30000" dirty="0" smtClean="0"/>
              <a:t>th</a:t>
            </a:r>
            <a:r>
              <a:rPr lang="en-US" sz="2000" dirty="0" smtClean="0"/>
              <a:t> and </a:t>
            </a:r>
            <a:r>
              <a:rPr lang="en-US" sz="2000" dirty="0"/>
              <a:t>confirmed that </a:t>
            </a:r>
            <a:r>
              <a:rPr lang="en-US" sz="2000" dirty="0" smtClean="0"/>
              <a:t>these requirements will be </a:t>
            </a:r>
            <a:r>
              <a:rPr lang="en-US" sz="2000" dirty="0"/>
              <a:t>useful</a:t>
            </a:r>
            <a:r>
              <a:rPr lang="en-US" sz="2000" dirty="0" smtClean="0"/>
              <a:t>.</a:t>
            </a:r>
          </a:p>
          <a:p>
            <a:r>
              <a:rPr lang="en-US" sz="2000" dirty="0" smtClean="0"/>
              <a:t>INC participated in the joint meeting on the all-IP transition held during the ATIS Annual Meeting of the Committees, during which Dr. Henning Schulzrinne presented </a:t>
            </a:r>
            <a:r>
              <a:rPr lang="en-US" sz="2000" i="1" dirty="0" smtClean="0"/>
              <a:t>Technical Transition Update</a:t>
            </a:r>
            <a:r>
              <a:rPr lang="en-US" sz="2000" dirty="0" smtClean="0"/>
              <a:t>.</a:t>
            </a:r>
          </a:p>
          <a:p>
            <a:endParaRPr lang="en-US" sz="2000" dirty="0" smtClean="0"/>
          </a:p>
          <a:p>
            <a:pPr lvl="1"/>
            <a:endParaRPr lang="en-US" sz="1800" dirty="0" smtClean="0"/>
          </a:p>
        </p:txBody>
      </p:sp>
    </p:spTree>
    <p:extLst>
      <p:ext uri="{BB962C8B-B14F-4D97-AF65-F5344CB8AC3E}">
        <p14:creationId xmlns:p14="http://schemas.microsoft.com/office/powerpoint/2010/main" val="1379359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a:lnSpc>
                <a:spcPct val="80000"/>
              </a:lnSpc>
            </a:pPr>
            <a:r>
              <a:rPr lang="en-US" sz="2000" dirty="0" smtClean="0"/>
              <a:t>Issue </a:t>
            </a:r>
            <a:r>
              <a:rPr lang="en-US" sz="2000" dirty="0"/>
              <a:t>775: Edits to COCAG Appendix C Section 5.8 – Pooled NXX return when Code Holder retaining </a:t>
            </a:r>
            <a:r>
              <a:rPr lang="en-US" sz="2000" dirty="0" smtClean="0"/>
              <a:t>ports</a:t>
            </a:r>
            <a:endParaRPr lang="en-US" sz="2000" dirty="0"/>
          </a:p>
        </p:txBody>
      </p:sp>
      <p:sp>
        <p:nvSpPr>
          <p:cNvPr id="4100" name="Rectangle 3"/>
          <p:cNvSpPr>
            <a:spLocks noGrp="1" noChangeArrowheads="1"/>
          </p:cNvSpPr>
          <p:nvPr>
            <p:ph idx="1"/>
          </p:nvPr>
        </p:nvSpPr>
        <p:spPr>
          <a:xfrm>
            <a:off x="184067" y="1223158"/>
            <a:ext cx="8805554" cy="4880759"/>
          </a:xfrm>
        </p:spPr>
        <p:txBody>
          <a:bodyPr/>
          <a:lstStyle/>
          <a:p>
            <a:pPr lvl="1">
              <a:lnSpc>
                <a:spcPct val="90000"/>
              </a:lnSpc>
            </a:pPr>
            <a:r>
              <a:rPr lang="en-US" sz="2000" dirty="0"/>
              <a:t>Issue 740 </a:t>
            </a:r>
            <a:r>
              <a:rPr lang="en-US" sz="2000" dirty="0" smtClean="0"/>
              <a:t>allows </a:t>
            </a:r>
            <a:r>
              <a:rPr lang="en-US" sz="2000" dirty="0"/>
              <a:t>a code holder with ported </a:t>
            </a:r>
            <a:r>
              <a:rPr lang="en-US" sz="2000" dirty="0" smtClean="0"/>
              <a:t>TNs but </a:t>
            </a:r>
            <a:r>
              <a:rPr lang="en-US" sz="2000" dirty="0"/>
              <a:t>no assigned blocks to submit a request for a </a:t>
            </a:r>
            <a:r>
              <a:rPr lang="en-US" sz="2000" dirty="0" smtClean="0"/>
              <a:t>pooled central office code </a:t>
            </a:r>
            <a:r>
              <a:rPr lang="en-US" sz="2000" dirty="0"/>
              <a:t>return to the PA when there are blocks assigned to other service </a:t>
            </a:r>
            <a:r>
              <a:rPr lang="en-US" sz="2000" dirty="0" smtClean="0"/>
              <a:t>providers.</a:t>
            </a:r>
            <a:endParaRPr lang="en-US" sz="2000" dirty="0"/>
          </a:p>
          <a:p>
            <a:pPr lvl="1">
              <a:lnSpc>
                <a:spcPct val="90000"/>
              </a:lnSpc>
            </a:pPr>
            <a:r>
              <a:rPr lang="en-US" sz="2000" dirty="0" smtClean="0"/>
              <a:t>At the March INC meeting, the PA provided statistics showing an increase in code returns. Asking service providers with only ported TNs to become the code holder resulted in:</a:t>
            </a:r>
          </a:p>
          <a:p>
            <a:pPr lvl="3">
              <a:lnSpc>
                <a:spcPct val="90000"/>
              </a:lnSpc>
            </a:pPr>
            <a:r>
              <a:rPr lang="en-US" sz="2000" dirty="0" smtClean="0"/>
              <a:t>extra work for the PA</a:t>
            </a:r>
          </a:p>
          <a:p>
            <a:pPr lvl="3">
              <a:lnSpc>
                <a:spcPct val="90000"/>
              </a:lnSpc>
            </a:pPr>
            <a:r>
              <a:rPr lang="en-US" sz="2000" dirty="0" smtClean="0"/>
              <a:t>very few, if any, volunteers among those service providers</a:t>
            </a:r>
          </a:p>
          <a:p>
            <a:pPr lvl="3">
              <a:lnSpc>
                <a:spcPct val="90000"/>
              </a:lnSpc>
            </a:pPr>
            <a:r>
              <a:rPr lang="en-US" sz="2000" dirty="0" smtClean="0"/>
              <a:t>a delay to the disposition of the application</a:t>
            </a:r>
          </a:p>
          <a:p>
            <a:pPr lvl="1">
              <a:lnSpc>
                <a:spcPct val="90000"/>
              </a:lnSpc>
            </a:pPr>
            <a:r>
              <a:rPr lang="en-US" sz="2000" dirty="0" smtClean="0"/>
              <a:t>Under Issue 775, INC eliminated the step for the PA to contact the service providers with only ported TNs, thus streamlining the work for the PA and service providers and providing the disposition of the code return request sooner. Going forward, the PA will only contact the block holders.</a:t>
            </a:r>
          </a:p>
        </p:txBody>
      </p:sp>
    </p:spTree>
    <p:extLst>
      <p:ext uri="{BB962C8B-B14F-4D97-AF65-F5344CB8AC3E}">
        <p14:creationId xmlns:p14="http://schemas.microsoft.com/office/powerpoint/2010/main" val="3533943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Issue 778</a:t>
            </a:r>
            <a:r>
              <a:rPr lang="en-US" sz="2000" dirty="0"/>
              <a:t>: Update </a:t>
            </a:r>
            <a:r>
              <a:rPr lang="en-US" sz="2000" dirty="0" smtClean="0"/>
              <a:t>INC Guidelines to </a:t>
            </a:r>
            <a:r>
              <a:rPr lang="en-US" sz="2000" dirty="0"/>
              <a:t>Identify Permitted Company Code (OCN) Category Types Appropriate for Assignment of Numbering Resources </a:t>
            </a:r>
          </a:p>
        </p:txBody>
      </p:sp>
      <p:sp>
        <p:nvSpPr>
          <p:cNvPr id="3" name="Content Placeholder 2"/>
          <p:cNvSpPr>
            <a:spLocks noGrp="1"/>
          </p:cNvSpPr>
          <p:nvPr>
            <p:ph idx="1"/>
          </p:nvPr>
        </p:nvSpPr>
        <p:spPr>
          <a:xfrm>
            <a:off x="647700" y="1193800"/>
            <a:ext cx="8013700" cy="4842301"/>
          </a:xfrm>
        </p:spPr>
        <p:txBody>
          <a:bodyPr/>
          <a:lstStyle/>
          <a:p>
            <a:r>
              <a:rPr lang="en-US" sz="1800" dirty="0"/>
              <a:t>Service providers (SPs) entering into the telecom/VoIP industry require a NECA assigned Company Code (OCN) in order to receive numbering resources from NANPA or Pooling Administration.  </a:t>
            </a:r>
            <a:endParaRPr lang="en-US" sz="1800" dirty="0" smtClean="0"/>
          </a:p>
          <a:p>
            <a:r>
              <a:rPr lang="en-US" sz="1800" dirty="0" smtClean="0"/>
              <a:t>The </a:t>
            </a:r>
            <a:r>
              <a:rPr lang="en-US" sz="1800" dirty="0"/>
              <a:t>OCN must be assigned to a NECA </a:t>
            </a:r>
            <a:r>
              <a:rPr lang="en-US" sz="1800" dirty="0" smtClean="0"/>
              <a:t>Company Code category type </a:t>
            </a:r>
            <a:r>
              <a:rPr lang="en-US" sz="1800" dirty="0"/>
              <a:t>that is permissible to receive numbering resources, however, the list of permissible categories has never been clearly </a:t>
            </a:r>
            <a:r>
              <a:rPr lang="en-US" sz="1800" dirty="0" smtClean="0"/>
              <a:t>defined in INC guidelines, resulting in:</a:t>
            </a:r>
          </a:p>
          <a:p>
            <a:pPr lvl="1"/>
            <a:r>
              <a:rPr lang="en-US" sz="1800" dirty="0" smtClean="0"/>
              <a:t>SPs </a:t>
            </a:r>
            <a:r>
              <a:rPr lang="en-US" sz="1800" dirty="0"/>
              <a:t>with an incorrect </a:t>
            </a:r>
            <a:r>
              <a:rPr lang="en-US" sz="1800" dirty="0" smtClean="0"/>
              <a:t>Company Code category </a:t>
            </a:r>
            <a:r>
              <a:rPr lang="en-US" sz="1800" dirty="0"/>
              <a:t>type </a:t>
            </a:r>
            <a:r>
              <a:rPr lang="en-US" sz="1800" dirty="0" smtClean="0"/>
              <a:t>attempting to request numbering resources</a:t>
            </a:r>
            <a:endParaRPr lang="en-US" sz="1800" dirty="0"/>
          </a:p>
          <a:p>
            <a:pPr lvl="1"/>
            <a:r>
              <a:rPr lang="en-US" sz="1800" dirty="0" smtClean="0"/>
              <a:t>SPs changing the Company </a:t>
            </a:r>
            <a:r>
              <a:rPr lang="en-US" sz="1800" dirty="0"/>
              <a:t>C</a:t>
            </a:r>
            <a:r>
              <a:rPr lang="en-US" sz="1800" dirty="0" smtClean="0"/>
              <a:t>ode category </a:t>
            </a:r>
            <a:r>
              <a:rPr lang="en-US" sz="1800" dirty="0"/>
              <a:t>type of their OCN after numbering resources have been assigned to </a:t>
            </a:r>
            <a:r>
              <a:rPr lang="en-US" sz="1800" dirty="0" smtClean="0"/>
              <a:t>it</a:t>
            </a:r>
          </a:p>
          <a:p>
            <a:r>
              <a:rPr lang="en-US" sz="1800" dirty="0" smtClean="0"/>
              <a:t>INC will list the </a:t>
            </a:r>
            <a:r>
              <a:rPr lang="en-US" sz="1800" dirty="0"/>
              <a:t>permissible C</a:t>
            </a:r>
            <a:r>
              <a:rPr lang="en-US" sz="1800" dirty="0" smtClean="0"/>
              <a:t>ompany Code category types in the guidelines to support existing NANPA and PA processes to deny requests when an inappropriate NECA </a:t>
            </a:r>
            <a:r>
              <a:rPr lang="en-US" sz="1800" dirty="0"/>
              <a:t>Company </a:t>
            </a:r>
            <a:r>
              <a:rPr lang="en-US" sz="1800" dirty="0" smtClean="0"/>
              <a:t>Code category type is used.</a:t>
            </a:r>
          </a:p>
          <a:p>
            <a:r>
              <a:rPr lang="en-US" sz="1800" dirty="0" smtClean="0"/>
              <a:t>INC will ask NECA to update its website and documentation to help new entrants determine the appropriate Company Code category type.</a:t>
            </a:r>
          </a:p>
          <a:p>
            <a:endParaRPr lang="en-US" sz="1800" dirty="0" smtClean="0"/>
          </a:p>
        </p:txBody>
      </p:sp>
    </p:spTree>
    <p:extLst>
      <p:ext uri="{BB962C8B-B14F-4D97-AF65-F5344CB8AC3E}">
        <p14:creationId xmlns:p14="http://schemas.microsoft.com/office/powerpoint/2010/main" val="1982145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US" sz="3200" b="1" dirty="0" smtClean="0"/>
              <a:t>Issues in Initial Pending</a:t>
            </a:r>
          </a:p>
        </p:txBody>
      </p:sp>
      <p:sp>
        <p:nvSpPr>
          <p:cNvPr id="8196" name="Rectangle 3"/>
          <p:cNvSpPr>
            <a:spLocks noGrp="1" noChangeArrowheads="1"/>
          </p:cNvSpPr>
          <p:nvPr>
            <p:ph idx="1"/>
          </p:nvPr>
        </p:nvSpPr>
        <p:spPr/>
        <p:txBody>
          <a:bodyPr/>
          <a:lstStyle/>
          <a:p>
            <a:r>
              <a:rPr lang="en-US" sz="2800" dirty="0" smtClean="0"/>
              <a:t>Issue 768, </a:t>
            </a:r>
            <a:r>
              <a:rPr lang="en-US" sz="2800" dirty="0"/>
              <a:t>Updates to the Part 1B </a:t>
            </a:r>
            <a:r>
              <a:rPr lang="en-US" sz="2800" dirty="0" smtClean="0"/>
              <a:t>form</a:t>
            </a:r>
          </a:p>
          <a:p>
            <a:r>
              <a:rPr lang="en-US" sz="2800" dirty="0" smtClean="0"/>
              <a:t>Issue </a:t>
            </a:r>
            <a:r>
              <a:rPr lang="en-US" sz="2800" dirty="0"/>
              <a:t>765, Updates to the Part 1A form</a:t>
            </a:r>
          </a:p>
          <a:p>
            <a:r>
              <a:rPr lang="en-US" sz="2800" dirty="0"/>
              <a:t>Issue 770, Updates to the TBPAG Part 3 Form</a:t>
            </a:r>
          </a:p>
          <a:p>
            <a:r>
              <a:rPr lang="en-US" sz="2800" dirty="0"/>
              <a:t>Issue 772, Update to the TBPAG Appendix 3: MTE &amp; Certification Worksheet </a:t>
            </a:r>
          </a:p>
          <a:p>
            <a:endParaRPr lang="en-US" sz="3200" dirty="0"/>
          </a:p>
        </p:txBody>
      </p:sp>
    </p:spTree>
    <p:extLst>
      <p:ext uri="{BB962C8B-B14F-4D97-AF65-F5344CB8AC3E}">
        <p14:creationId xmlns:p14="http://schemas.microsoft.com/office/powerpoint/2010/main" val="31332253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p:txBody>
          <a:bodyPr/>
          <a:lstStyle/>
          <a:p>
            <a:pPr eaLnBrk="1" hangingPunct="1"/>
            <a:r>
              <a:rPr lang="en-US" sz="3200" b="1" dirty="0" smtClean="0"/>
              <a:t>Issues in Final Closure</a:t>
            </a:r>
          </a:p>
        </p:txBody>
      </p:sp>
      <p:sp>
        <p:nvSpPr>
          <p:cNvPr id="8196" name="Rectangle 3"/>
          <p:cNvSpPr>
            <a:spLocks noGrp="1" noChangeArrowheads="1"/>
          </p:cNvSpPr>
          <p:nvPr>
            <p:ph idx="1"/>
          </p:nvPr>
        </p:nvSpPr>
        <p:spPr/>
        <p:txBody>
          <a:bodyPr/>
          <a:lstStyle/>
          <a:p>
            <a:pPr>
              <a:lnSpc>
                <a:spcPct val="90000"/>
              </a:lnSpc>
            </a:pPr>
            <a:r>
              <a:rPr lang="en-US" sz="2200" dirty="0"/>
              <a:t>Issue </a:t>
            </a:r>
            <a:r>
              <a:rPr lang="en-US" sz="2200" dirty="0" smtClean="0"/>
              <a:t>775</a:t>
            </a:r>
            <a:r>
              <a:rPr lang="en-US" sz="2200" dirty="0"/>
              <a:t>, Edits to COCAG Appendix C Section 5.8 – Pooled NXX return when Code Holder retaining ports</a:t>
            </a:r>
          </a:p>
          <a:p>
            <a:pPr>
              <a:lnSpc>
                <a:spcPct val="90000"/>
              </a:lnSpc>
            </a:pPr>
            <a:r>
              <a:rPr lang="en-US" sz="2200" dirty="0" smtClean="0"/>
              <a:t>Issue 777</a:t>
            </a:r>
            <a:r>
              <a:rPr lang="en-US" sz="2200" dirty="0"/>
              <a:t>, Update COCAG Appendix C Section 5.2 regarding Dedicated Customer Code Returns not placed In Service</a:t>
            </a:r>
            <a:endParaRPr lang="en-US" sz="2200" dirty="0" smtClean="0"/>
          </a:p>
          <a:p>
            <a:pPr>
              <a:lnSpc>
                <a:spcPct val="90000"/>
              </a:lnSpc>
            </a:pPr>
            <a:endParaRPr lang="en-US" sz="2000" dirty="0" smtClean="0"/>
          </a:p>
          <a:p>
            <a:pPr marL="0" indent="0">
              <a:lnSpc>
                <a:spcPct val="90000"/>
              </a:lnSpc>
              <a:buNone/>
            </a:pPr>
            <a:endParaRPr lang="en-US" sz="2600" dirty="0" smtClean="0"/>
          </a:p>
          <a:p>
            <a:pPr>
              <a:lnSpc>
                <a:spcPct val="90000"/>
              </a:lnSpc>
            </a:pPr>
            <a:endParaRPr lang="en-US" sz="2600" dirty="0" smtClean="0"/>
          </a:p>
        </p:txBody>
      </p:sp>
    </p:spTree>
    <p:extLst>
      <p:ext uri="{BB962C8B-B14F-4D97-AF65-F5344CB8AC3E}">
        <p14:creationId xmlns:p14="http://schemas.microsoft.com/office/powerpoint/2010/main" val="662309145"/>
      </p:ext>
    </p:extLst>
  </p:cSld>
  <p:clrMapOvr>
    <a:masterClrMapping/>
  </p:clrMapOvr>
  <p:timing>
    <p:tnLst>
      <p:par>
        <p:cTn id="1" dur="indefinite" restart="never" nodeType="tmRoot"/>
      </p:par>
    </p:tnLst>
  </p:timing>
</p:sld>
</file>

<file path=ppt/theme/theme1.xml><?xml version="1.0" encoding="utf-8"?>
<a:theme xmlns:a="http://schemas.openxmlformats.org/drawingml/2006/main" name="Fin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TIS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ATIS Theme (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7007</TotalTime>
  <Words>761</Words>
  <Application>Microsoft Office PowerPoint</Application>
  <PresentationFormat>On-screen Show (4:3)</PresentationFormat>
  <Paragraphs>55</Paragraphs>
  <Slides>10</Slides>
  <Notes>4</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Final Template</vt:lpstr>
      <vt:lpstr>ATIS Theme (title)</vt:lpstr>
      <vt:lpstr>PowerPoint Presentation</vt:lpstr>
      <vt:lpstr>Overview</vt:lpstr>
      <vt:lpstr>About INC</vt:lpstr>
      <vt:lpstr>INC Meetings</vt:lpstr>
      <vt:lpstr>Issue 748: Assess Impacts on Numbering Resources and Numbering Administration with Transition from Public Switched Telephone Network (PSTN) to Internet Protocol (IP)</vt:lpstr>
      <vt:lpstr>Issue 775: Edits to COCAG Appendix C Section 5.8 – Pooled NXX return when Code Holder retaining ports</vt:lpstr>
      <vt:lpstr>Issue 778: Update INC Guidelines to Identify Permitted Company Code (OCN) Category Types Appropriate for Assignment of Numbering Resources </vt:lpstr>
      <vt:lpstr>Issues in Initial Pending</vt:lpstr>
      <vt:lpstr>Issues in Final Closure</vt:lpstr>
      <vt:lpstr>Relevant INC Web Pages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Elaine Jakins</dc:creator>
  <cp:lastModifiedBy>Manning, John</cp:lastModifiedBy>
  <cp:revision>397</cp:revision>
  <cp:lastPrinted>2013-12-09T16:37:01Z</cp:lastPrinted>
  <dcterms:created xsi:type="dcterms:W3CDTF">2011-09-29T20:53:31Z</dcterms:created>
  <dcterms:modified xsi:type="dcterms:W3CDTF">2014-06-12T17:58:03Z</dcterms:modified>
</cp:coreProperties>
</file>