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11"/>
  </p:notesMasterIdLst>
  <p:handoutMasterIdLst>
    <p:handoutMasterId r:id="rId12"/>
  </p:handoutMasterIdLst>
  <p:sldIdLst>
    <p:sldId id="295" r:id="rId2"/>
    <p:sldId id="297" r:id="rId3"/>
    <p:sldId id="313" r:id="rId4"/>
    <p:sldId id="314" r:id="rId5"/>
    <p:sldId id="299" r:id="rId6"/>
    <p:sldId id="311" r:id="rId7"/>
    <p:sldId id="309" r:id="rId8"/>
    <p:sldId id="292" r:id="rId9"/>
    <p:sldId id="303" r:id="rId1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45" autoAdjust="0"/>
    <p:restoredTop sz="99621" autoAdjust="0"/>
  </p:normalViewPr>
  <p:slideViewPr>
    <p:cSldViewPr>
      <p:cViewPr>
        <p:scale>
          <a:sx n="100" d="100"/>
          <a:sy n="100" d="100"/>
        </p:scale>
        <p:origin x="-426" y="-1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1830" y="-108"/>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7" name="Rectangle 3"/>
          <p:cNvSpPr>
            <a:spLocks noGrp="1" noChangeArrowheads="1"/>
          </p:cNvSpPr>
          <p:nvPr>
            <p:ph type="dt" sz="quarter" idx="1"/>
          </p:nvPr>
        </p:nvSpPr>
        <p:spPr bwMode="auto">
          <a:xfrm>
            <a:off x="3970635" y="1"/>
            <a:ext cx="3038162" cy="46578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dirty="0"/>
          </a:p>
        </p:txBody>
      </p:sp>
      <p:sp>
        <p:nvSpPr>
          <p:cNvPr id="52228" name="Rectangle 4"/>
          <p:cNvSpPr>
            <a:spLocks noGrp="1" noChangeArrowheads="1"/>
          </p:cNvSpPr>
          <p:nvPr>
            <p:ph type="ftr" sz="quarter" idx="2"/>
          </p:nvPr>
        </p:nvSpPr>
        <p:spPr bwMode="auto">
          <a:xfrm>
            <a:off x="1" y="8829020"/>
            <a:ext cx="3038162" cy="4657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dirty="0"/>
          </a:p>
        </p:txBody>
      </p:sp>
      <p:sp>
        <p:nvSpPr>
          <p:cNvPr id="52229" name="Rectangle 5"/>
          <p:cNvSpPr>
            <a:spLocks noGrp="1" noChangeArrowheads="1"/>
          </p:cNvSpPr>
          <p:nvPr>
            <p:ph type="sldNum" sz="quarter" idx="3"/>
          </p:nvPr>
        </p:nvSpPr>
        <p:spPr bwMode="auto">
          <a:xfrm>
            <a:off x="3970635" y="8829020"/>
            <a:ext cx="3038162" cy="4657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0FE71CFE-1CAF-487D-8B4C-393BB10BC3CD}" type="slidenum">
              <a:rPr lang="en-US"/>
              <a:pPr>
                <a:defRPr/>
              </a:pPr>
              <a:t>‹#›</a:t>
            </a:fld>
            <a:endParaRPr lang="en-US"/>
          </a:p>
        </p:txBody>
      </p:sp>
    </p:spTree>
    <p:extLst>
      <p:ext uri="{BB962C8B-B14F-4D97-AF65-F5344CB8AC3E}">
        <p14:creationId xmlns:p14="http://schemas.microsoft.com/office/powerpoint/2010/main" xmlns="" val="27254457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1" y="1"/>
            <a:ext cx="3038162" cy="46578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dirty="0"/>
          </a:p>
        </p:txBody>
      </p:sp>
      <p:sp>
        <p:nvSpPr>
          <p:cNvPr id="33795" name="Rectangle 3"/>
          <p:cNvSpPr>
            <a:spLocks noGrp="1" noChangeArrowheads="1"/>
          </p:cNvSpPr>
          <p:nvPr>
            <p:ph type="dt" idx="1"/>
          </p:nvPr>
        </p:nvSpPr>
        <p:spPr bwMode="auto">
          <a:xfrm>
            <a:off x="3970635" y="1"/>
            <a:ext cx="3038162" cy="46578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701362" y="4416111"/>
            <a:ext cx="5607678" cy="41840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3798" name="Rectangle 6"/>
          <p:cNvSpPr>
            <a:spLocks noGrp="1" noChangeArrowheads="1"/>
          </p:cNvSpPr>
          <p:nvPr>
            <p:ph type="ftr" sz="quarter" idx="4"/>
          </p:nvPr>
        </p:nvSpPr>
        <p:spPr bwMode="auto">
          <a:xfrm>
            <a:off x="1" y="8829020"/>
            <a:ext cx="3038162" cy="4657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dirty="0"/>
          </a:p>
        </p:txBody>
      </p:sp>
      <p:sp>
        <p:nvSpPr>
          <p:cNvPr id="33799" name="Rectangle 7"/>
          <p:cNvSpPr>
            <a:spLocks noGrp="1" noChangeArrowheads="1"/>
          </p:cNvSpPr>
          <p:nvPr>
            <p:ph type="sldNum" sz="quarter" idx="5"/>
          </p:nvPr>
        </p:nvSpPr>
        <p:spPr bwMode="auto">
          <a:xfrm>
            <a:off x="3970635" y="8829020"/>
            <a:ext cx="3038162" cy="4657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07732090-6AC5-4710-B8A3-5D57AB077C6E}" type="slidenum">
              <a:rPr lang="en-US"/>
              <a:pPr>
                <a:defRPr/>
              </a:pPr>
              <a:t>‹#›</a:t>
            </a:fld>
            <a:endParaRPr lang="en-US"/>
          </a:p>
        </p:txBody>
      </p:sp>
    </p:spTree>
    <p:extLst>
      <p:ext uri="{BB962C8B-B14F-4D97-AF65-F5344CB8AC3E}">
        <p14:creationId xmlns:p14="http://schemas.microsoft.com/office/powerpoint/2010/main" xmlns="" val="183490502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txBox="1">
            <a:spLocks noGrp="1" noChangeArrowheads="1"/>
          </p:cNvSpPr>
          <p:nvPr/>
        </p:nvSpPr>
        <p:spPr bwMode="auto">
          <a:xfrm>
            <a:off x="3970635" y="8829020"/>
            <a:ext cx="3038162" cy="465781"/>
          </a:xfrm>
          <a:prstGeom prst="rect">
            <a:avLst/>
          </a:prstGeom>
          <a:noFill/>
          <a:ln w="9525">
            <a:noFill/>
            <a:miter lim="800000"/>
            <a:headEnd/>
            <a:tailEnd/>
          </a:ln>
        </p:spPr>
        <p:txBody>
          <a:bodyPr anchor="b"/>
          <a:lstStyle/>
          <a:p>
            <a:pPr eaLnBrk="0" hangingPunct="0"/>
            <a:endParaRPr 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noTextEdit="1"/>
          </p:cNvSpPr>
          <p:nvPr>
            <p:ph type="sldImg"/>
          </p:nvPr>
        </p:nvSpPr>
        <p:spPr>
          <a:ln/>
        </p:spPr>
      </p:sp>
      <p:sp>
        <p:nvSpPr>
          <p:cNvPr id="1843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noTextEdit="1"/>
          </p:cNvSpPr>
          <p:nvPr>
            <p:ph type="sldImg"/>
          </p:nvPr>
        </p:nvSpPr>
        <p:spPr>
          <a:ln/>
        </p:spPr>
      </p:sp>
      <p:sp>
        <p:nvSpPr>
          <p:cNvPr id="20482" name="Rectangle 3"/>
          <p:cNvSpPr>
            <a:spLocks noGrp="1" noChangeArrowheads="1"/>
          </p:cNvSpPr>
          <p:nvPr>
            <p:ph type="body" idx="1"/>
          </p:nvPr>
        </p:nvSpPr>
        <p:spPr>
          <a:noFill/>
          <a:ln/>
        </p:spPr>
        <p:txBody>
          <a:bodyPr/>
          <a:lstStyle/>
          <a:p>
            <a:pPr marL="0" marR="0" lvl="2" indent="0" algn="l" defTabSz="914400" rtl="0" eaLnBrk="0" fontAlgn="base" latinLnBrk="0" hangingPunct="0">
              <a:lnSpc>
                <a:spcPct val="100000"/>
              </a:lnSpc>
              <a:spcBef>
                <a:spcPct val="30000"/>
              </a:spcBef>
              <a:spcAft>
                <a:spcPct val="0"/>
              </a:spcAft>
              <a:buClrTx/>
              <a:buSzTx/>
              <a:buFontTx/>
              <a:buNone/>
              <a:tabLst/>
              <a:defRPr/>
            </a:pPr>
            <a:r>
              <a:rPr lang="en-US" sz="1600" dirty="0" smtClean="0"/>
              <a:t>Companies apply to ITU, reviewed and if approved resources are allocated.</a:t>
            </a:r>
          </a:p>
          <a:p>
            <a:pPr marL="0" marR="0" lvl="2" indent="0" algn="l" defTabSz="914400" rtl="0" eaLnBrk="0" fontAlgn="base" latinLnBrk="0" hangingPunct="0">
              <a:lnSpc>
                <a:spcPct val="100000"/>
              </a:lnSpc>
              <a:spcBef>
                <a:spcPct val="30000"/>
              </a:spcBef>
              <a:spcAft>
                <a:spcPct val="0"/>
              </a:spcAft>
              <a:buClrTx/>
              <a:buSzTx/>
              <a:buFontTx/>
              <a:buNone/>
              <a:tabLst/>
              <a:defRPr/>
            </a:pPr>
            <a:endParaRPr lang="en-US" sz="1600" dirty="0" smtClean="0"/>
          </a:p>
          <a:p>
            <a:pPr marL="0" marR="0" lvl="2" indent="0" algn="l" defTabSz="914400" rtl="0" eaLnBrk="0" fontAlgn="base" latinLnBrk="0" hangingPunct="0">
              <a:lnSpc>
                <a:spcPct val="100000"/>
              </a:lnSpc>
              <a:spcBef>
                <a:spcPct val="30000"/>
              </a:spcBef>
              <a:spcAft>
                <a:spcPct val="0"/>
              </a:spcAft>
              <a:buClrTx/>
              <a:buSzTx/>
              <a:buFontTx/>
              <a:buNone/>
              <a:tabLst/>
              <a:defRPr/>
            </a:pPr>
            <a:r>
              <a:rPr lang="en-US" sz="1600" dirty="0" smtClean="0"/>
              <a:t>A charge of miss-use could be brought and a company would have to assert a positive defense to retain their resources. </a:t>
            </a:r>
          </a:p>
          <a:p>
            <a:pPr marL="0" marR="0" lvl="2" indent="0" algn="l" defTabSz="914400" rtl="0" eaLnBrk="0" fontAlgn="base" latinLnBrk="0" hangingPunct="0">
              <a:lnSpc>
                <a:spcPct val="100000"/>
              </a:lnSpc>
              <a:spcBef>
                <a:spcPct val="30000"/>
              </a:spcBef>
              <a:spcAft>
                <a:spcPct val="0"/>
              </a:spcAft>
              <a:buClrTx/>
              <a:buSzTx/>
              <a:buFontTx/>
              <a:buNone/>
              <a:tabLst/>
              <a:defRPr/>
            </a:pPr>
            <a:endParaRPr lang="en-US" sz="1600" dirty="0" smtClean="0"/>
          </a:p>
          <a:p>
            <a:pPr marL="0" marR="0" lvl="2" indent="0" algn="l" defTabSz="914400" rtl="0" eaLnBrk="0" fontAlgn="base" latinLnBrk="0" hangingPunct="0">
              <a:lnSpc>
                <a:spcPct val="100000"/>
              </a:lnSpc>
              <a:spcBef>
                <a:spcPct val="30000"/>
              </a:spcBef>
              <a:spcAft>
                <a:spcPct val="0"/>
              </a:spcAft>
              <a:buClrTx/>
              <a:buSzTx/>
              <a:buFontTx/>
              <a:buNone/>
              <a:tabLst/>
              <a:defRPr/>
            </a:pPr>
            <a:r>
              <a:rPr lang="en-US" sz="1600" dirty="0" smtClean="0"/>
              <a:t>Within the ITU the definition of M2M has some flexibility but once a carrier submits an application and is approved they are bound to the definition in their application</a:t>
            </a:r>
            <a:r>
              <a:rPr lang="en-US" dirty="0" smtClean="0"/>
              <a:t>. </a:t>
            </a:r>
          </a:p>
          <a:p>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noTextEdit="1"/>
          </p:cNvSpPr>
          <p:nvPr>
            <p:ph type="sldImg"/>
          </p:nvPr>
        </p:nvSpPr>
        <p:spPr>
          <a:ln/>
        </p:spPr>
      </p:sp>
      <p:sp>
        <p:nvSpPr>
          <p:cNvPr id="20482" name="Rectangle 3"/>
          <p:cNvSpPr>
            <a:spLocks noGrp="1" noChangeArrowheads="1"/>
          </p:cNvSpPr>
          <p:nvPr>
            <p:ph type="body" idx="1"/>
          </p:nvPr>
        </p:nvSpPr>
        <p:spPr>
          <a:noFill/>
          <a:ln/>
        </p:spPr>
        <p:txBody>
          <a:bodyPr/>
          <a:lstStyle/>
          <a:p>
            <a:r>
              <a:rPr lang="en-US" sz="1600" dirty="0" smtClean="0"/>
              <a:t>The 3GPP TR 22.988 should be completed 1Q2012.  Its conclusion will probably support a long term IP based “solution set” of URI, </a:t>
            </a:r>
            <a:r>
              <a:rPr lang="en-US" sz="1600" dirty="0" err="1" smtClean="0"/>
              <a:t>TelURI</a:t>
            </a:r>
            <a:r>
              <a:rPr lang="en-US" sz="1600" dirty="0" smtClean="0"/>
              <a:t>, or SIP UR1.  </a:t>
            </a:r>
          </a:p>
          <a:p>
            <a:r>
              <a:rPr lang="en-US" sz="1600" dirty="0" smtClean="0"/>
              <a:t>Given the long term planning horizon 5-10 + years, this should suffice.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noTextEdit="1"/>
          </p:cNvSpPr>
          <p:nvPr>
            <p:ph type="sldImg"/>
          </p:nvPr>
        </p:nvSpPr>
        <p:spPr>
          <a:ln/>
        </p:spPr>
      </p:sp>
      <p:sp>
        <p:nvSpPr>
          <p:cNvPr id="2048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spect="1" noChangeArrowheads="1" noTextEdit="1"/>
          </p:cNvSpPr>
          <p:nvPr>
            <p:ph type="sldImg"/>
          </p:nvPr>
        </p:nvSpPr>
        <p:spPr>
          <a:ln/>
        </p:spPr>
      </p:sp>
      <p:sp>
        <p:nvSpPr>
          <p:cNvPr id="2765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2A85B8-E4C5-4F80-8C53-CF099F36F17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5C52AA-3672-4056-9AA3-25B8B6BB26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6B43497-B21C-4DA6-A909-B2B3CA4BF9A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2C9F02A-3BF8-47DF-9EA3-8AC0C52D08F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CE5E1F0-881E-48AD-8EE3-CEC1458294F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BDA4F1-A812-413A-9C81-B0E76EB35B3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C1BAD3F-78C2-4D72-962E-BCFB960BE3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EF3583E-8BE6-474B-8022-6143CA5563D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7D5EEB0-AEBD-4527-A7C8-FF4F3F464D9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AC24D38-7771-45EB-B6EB-9006DDC467A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May 17, 2011</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CC7B9B6-49C6-4D04-9AF7-F1B61736FF1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r>
              <a:rPr lang="en-US" smtClean="0"/>
              <a:t>May 17, 2011</a:t>
            </a: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dirty="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9E343B4D-E07E-4BDF-AB98-1DBCA6B6FF7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5800" y="1676400"/>
            <a:ext cx="7772400" cy="1470025"/>
          </a:xfrm>
        </p:spPr>
        <p:txBody>
          <a:bodyPr/>
          <a:lstStyle/>
          <a:p>
            <a:pPr eaLnBrk="1" hangingPunct="1"/>
            <a:r>
              <a:rPr lang="en-US" b="1" dirty="0" smtClean="0"/>
              <a:t>NANC Report</a:t>
            </a:r>
            <a:br>
              <a:rPr lang="en-US" b="1" dirty="0" smtClean="0"/>
            </a:br>
            <a:r>
              <a:rPr lang="en-US" sz="1800" b="1" dirty="0" smtClean="0"/>
              <a:t/>
            </a:r>
            <a:br>
              <a:rPr lang="en-US" sz="1800" b="1" dirty="0" smtClean="0"/>
            </a:br>
            <a:r>
              <a:rPr lang="en-US" sz="3600" b="1" i="1" dirty="0" smtClean="0"/>
              <a:t>Future of Numbering (</a:t>
            </a:r>
            <a:r>
              <a:rPr lang="en-US" sz="3600" b="1" i="1" dirty="0" err="1" smtClean="0"/>
              <a:t>FoN</a:t>
            </a:r>
            <a:r>
              <a:rPr lang="en-US" sz="3600" b="1" i="1" dirty="0" smtClean="0"/>
              <a:t>)</a:t>
            </a:r>
            <a:br>
              <a:rPr lang="en-US" sz="3600" b="1" i="1" dirty="0" smtClean="0"/>
            </a:br>
            <a:r>
              <a:rPr lang="en-US" sz="3600" b="1" i="1" dirty="0" smtClean="0"/>
              <a:t>Working Group</a:t>
            </a:r>
          </a:p>
        </p:txBody>
      </p:sp>
      <p:sp>
        <p:nvSpPr>
          <p:cNvPr id="15362" name="Text Box 4"/>
          <p:cNvSpPr txBox="1">
            <a:spLocks noChangeArrowheads="1"/>
          </p:cNvSpPr>
          <p:nvPr/>
        </p:nvSpPr>
        <p:spPr bwMode="auto">
          <a:xfrm>
            <a:off x="4343400" y="4114800"/>
            <a:ext cx="4191000" cy="1878013"/>
          </a:xfrm>
          <a:prstGeom prst="rect">
            <a:avLst/>
          </a:prstGeom>
          <a:noFill/>
          <a:ln w="9525">
            <a:noFill/>
            <a:miter lim="800000"/>
            <a:headEnd/>
            <a:tailEnd/>
          </a:ln>
        </p:spPr>
        <p:txBody>
          <a:bodyPr>
            <a:spAutoFit/>
          </a:bodyPr>
          <a:lstStyle/>
          <a:p>
            <a:pPr eaLnBrk="0" hangingPunct="0">
              <a:spcBef>
                <a:spcPct val="50000"/>
              </a:spcBef>
            </a:pPr>
            <a:r>
              <a:rPr lang="en-US" sz="1600" b="1" dirty="0"/>
              <a:t>FoN Co-Chairs</a:t>
            </a:r>
          </a:p>
          <a:p>
            <a:pPr eaLnBrk="0" hangingPunct="0">
              <a:spcBef>
                <a:spcPct val="50000"/>
              </a:spcBef>
            </a:pPr>
            <a:r>
              <a:rPr lang="en-US" sz="1600" b="1" dirty="0"/>
              <a:t>Don Gray, Nebraska PSC</a:t>
            </a:r>
          </a:p>
          <a:p>
            <a:pPr eaLnBrk="0" hangingPunct="0">
              <a:spcBef>
                <a:spcPct val="50000"/>
              </a:spcBef>
            </a:pPr>
            <a:r>
              <a:rPr lang="en-US" sz="1600" b="1" dirty="0"/>
              <a:t>Adam Newman, </a:t>
            </a:r>
            <a:r>
              <a:rPr lang="en-US" sz="1600" b="1" dirty="0" err="1"/>
              <a:t>Telcordia</a:t>
            </a:r>
            <a:r>
              <a:rPr lang="en-US" sz="1600" b="1" dirty="0"/>
              <a:t> Technologies</a:t>
            </a:r>
          </a:p>
          <a:p>
            <a:pPr eaLnBrk="0" hangingPunct="0">
              <a:spcBef>
                <a:spcPct val="50000"/>
              </a:spcBef>
            </a:pPr>
            <a:r>
              <a:rPr lang="en-US" sz="1600" b="1" dirty="0"/>
              <a:t>Jim </a:t>
            </a:r>
            <a:r>
              <a:rPr lang="en-US" sz="1600" b="1" dirty="0" err="1"/>
              <a:t>Castagna</a:t>
            </a:r>
            <a:r>
              <a:rPr lang="en-US" sz="1600" b="1" dirty="0"/>
              <a:t>, Verizon</a:t>
            </a:r>
          </a:p>
          <a:p>
            <a:pPr eaLnBrk="0" hangingPunct="0">
              <a:spcBef>
                <a:spcPct val="50000"/>
              </a:spcBef>
            </a:pPr>
            <a:endParaRPr lang="en-US" sz="800" b="1" dirty="0"/>
          </a:p>
          <a:p>
            <a:pPr eaLnBrk="0" hangingPunct="0"/>
            <a:r>
              <a:rPr lang="en-US" sz="1600" b="1" dirty="0" smtClean="0"/>
              <a:t>March 29, 2012</a:t>
            </a:r>
            <a:endParaRPr lang="en-US" sz="16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FD2D1FD8-50F6-49D1-8897-500C46B19C8C}" type="slidenum">
              <a:rPr lang="en-US" sz="1400">
                <a:latin typeface="+mn-lt"/>
                <a:cs typeface="Arial" charset="0"/>
              </a:rPr>
              <a:pPr algn="r">
                <a:defRPr/>
              </a:pPr>
              <a:t>2</a:t>
            </a:fld>
            <a:endParaRPr lang="en-US" sz="1400" dirty="0">
              <a:latin typeface="+mn-lt"/>
              <a:cs typeface="Arial" charset="0"/>
            </a:endParaRPr>
          </a:p>
        </p:txBody>
      </p:sp>
      <p:sp>
        <p:nvSpPr>
          <p:cNvPr id="17410" name="Rectangle 2"/>
          <p:cNvSpPr>
            <a:spLocks noGrp="1" noChangeArrowheads="1"/>
          </p:cNvSpPr>
          <p:nvPr>
            <p:ph type="title" idx="4294967295"/>
          </p:nvPr>
        </p:nvSpPr>
        <p:spPr>
          <a:xfrm>
            <a:off x="457200" y="609600"/>
            <a:ext cx="8229600" cy="639763"/>
          </a:xfrm>
        </p:spPr>
        <p:txBody>
          <a:bodyPr/>
          <a:lstStyle/>
          <a:p>
            <a:r>
              <a:rPr lang="en-US" sz="3200" b="1" dirty="0" smtClean="0"/>
              <a:t>Meetings Since Last Report</a:t>
            </a:r>
          </a:p>
        </p:txBody>
      </p:sp>
      <p:sp>
        <p:nvSpPr>
          <p:cNvPr id="17411" name="Rectangle 3"/>
          <p:cNvSpPr>
            <a:spLocks noGrp="1" noChangeArrowheads="1"/>
          </p:cNvSpPr>
          <p:nvPr>
            <p:ph type="body" idx="4294967295"/>
          </p:nvPr>
        </p:nvSpPr>
        <p:spPr>
          <a:xfrm>
            <a:off x="381000" y="1447800"/>
            <a:ext cx="8229600" cy="4144963"/>
          </a:xfrm>
        </p:spPr>
        <p:txBody>
          <a:bodyPr/>
          <a:lstStyle/>
          <a:p>
            <a:endParaRPr lang="en-US" sz="2800" dirty="0" smtClean="0"/>
          </a:p>
          <a:p>
            <a:r>
              <a:rPr lang="en-US" sz="2800" dirty="0" smtClean="0"/>
              <a:t>Conference Calls 1/4/2012 and 3/7/2012</a:t>
            </a:r>
            <a:endParaRPr lang="en-US" dirty="0" smtClean="0"/>
          </a:p>
          <a:p>
            <a:pPr lvl="1"/>
            <a:endParaRPr lang="en-US" sz="2400" dirty="0" smtClean="0"/>
          </a:p>
          <a:p>
            <a:pPr marL="0" indent="0">
              <a:buNone/>
            </a:pPr>
            <a:endParaRPr lang="en-US" sz="2800" dirty="0" smtClean="0"/>
          </a:p>
          <a:p>
            <a:pPr>
              <a:buFontTx/>
              <a:buNone/>
            </a:pPr>
            <a:endParaRPr lang="en-US" sz="2800" dirty="0" smtClean="0"/>
          </a:p>
          <a:p>
            <a:pPr>
              <a:buFontTx/>
              <a:buNone/>
            </a:pPr>
            <a:endParaRPr lang="en-US" sz="2800" dirty="0" smtClean="0"/>
          </a:p>
        </p:txBody>
      </p:sp>
      <p:sp>
        <p:nvSpPr>
          <p:cNvPr id="17412" name="Date Placeholder 4"/>
          <p:cNvSpPr>
            <a:spLocks noGrp="1"/>
          </p:cNvSpPr>
          <p:nvPr>
            <p:ph type="dt" sz="quarter" idx="10"/>
          </p:nvPr>
        </p:nvSpPr>
        <p:spPr>
          <a:noFill/>
        </p:spPr>
        <p:txBody>
          <a:bodyPr/>
          <a:lstStyle/>
          <a:p>
            <a:r>
              <a:rPr lang="en-US" dirty="0" smtClean="0"/>
              <a:t>March 29, 2012</a:t>
            </a:r>
            <a:endParaRPr lang="en-US" dirty="0"/>
          </a:p>
        </p:txBody>
      </p:sp>
      <p:sp>
        <p:nvSpPr>
          <p:cNvPr id="17413" name="Slide Number Placeholder 5"/>
          <p:cNvSpPr>
            <a:spLocks noGrp="1"/>
          </p:cNvSpPr>
          <p:nvPr>
            <p:ph type="sldNum" sz="quarter" idx="12"/>
          </p:nvPr>
        </p:nvSpPr>
        <p:spPr>
          <a:noFill/>
        </p:spPr>
        <p:txBody>
          <a:bodyPr/>
          <a:lstStyle/>
          <a:p>
            <a:fld id="{1B167D4B-EC38-4793-8966-9AFE98EDECF1}" type="slidenum">
              <a:rPr lang="en-US" smtClean="0"/>
              <a:pPr/>
              <a:t>2</a:t>
            </a:fld>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4F62C5AB-C48E-4A69-974C-D3A881622710}" type="slidenum">
              <a:rPr lang="en-US" sz="1400">
                <a:latin typeface="+mn-lt"/>
                <a:cs typeface="Arial" charset="0"/>
              </a:rPr>
              <a:pPr algn="r">
                <a:defRPr/>
              </a:pPr>
              <a:t>3</a:t>
            </a:fld>
            <a:endParaRPr lang="en-US" sz="1400" dirty="0">
              <a:latin typeface="+mn-lt"/>
              <a:cs typeface="Arial" charset="0"/>
            </a:endParaRPr>
          </a:p>
        </p:txBody>
      </p:sp>
      <p:sp>
        <p:nvSpPr>
          <p:cNvPr id="19458" name="Rectangle 2"/>
          <p:cNvSpPr>
            <a:spLocks noGrp="1" noChangeArrowheads="1"/>
          </p:cNvSpPr>
          <p:nvPr>
            <p:ph type="title" idx="4294967295"/>
          </p:nvPr>
        </p:nvSpPr>
        <p:spPr>
          <a:xfrm>
            <a:off x="304800" y="457200"/>
            <a:ext cx="8458200" cy="639763"/>
          </a:xfrm>
        </p:spPr>
        <p:txBody>
          <a:bodyPr/>
          <a:lstStyle/>
          <a:p>
            <a:r>
              <a:rPr lang="en-US" sz="3200" b="1" dirty="0" err="1" smtClean="0"/>
              <a:t>FoN</a:t>
            </a:r>
            <a:r>
              <a:rPr lang="en-US" sz="3200" b="1" dirty="0" smtClean="0"/>
              <a:t> Machine 2 Machine (M2M)</a:t>
            </a:r>
          </a:p>
        </p:txBody>
      </p:sp>
      <p:sp>
        <p:nvSpPr>
          <p:cNvPr id="19459" name="Rectangle 3"/>
          <p:cNvSpPr>
            <a:spLocks noGrp="1" noChangeArrowheads="1"/>
          </p:cNvSpPr>
          <p:nvPr>
            <p:ph type="body" idx="4294967295"/>
          </p:nvPr>
        </p:nvSpPr>
        <p:spPr>
          <a:xfrm>
            <a:off x="381000" y="1371600"/>
            <a:ext cx="8229600" cy="4800600"/>
          </a:xfrm>
        </p:spPr>
        <p:txBody>
          <a:bodyPr/>
          <a:lstStyle/>
          <a:p>
            <a:r>
              <a:rPr lang="en-US" sz="2400" dirty="0" smtClean="0"/>
              <a:t>In December </a:t>
            </a:r>
            <a:r>
              <a:rPr lang="en-US" sz="2400" dirty="0" err="1" smtClean="0"/>
              <a:t>FoN</a:t>
            </a:r>
            <a:r>
              <a:rPr lang="en-US" sz="2400" dirty="0" smtClean="0"/>
              <a:t> Reported on:</a:t>
            </a:r>
          </a:p>
          <a:p>
            <a:pPr lvl="1"/>
            <a:r>
              <a:rPr lang="en-US" sz="1800" dirty="0" smtClean="0"/>
              <a:t>The International Telecommunications Union (ITU-T) Study Group 2 (SG2) update on the Future of Numbering work and the M2M work at ITU SG2</a:t>
            </a:r>
            <a:endParaRPr lang="en-US" sz="2000" dirty="0" smtClean="0"/>
          </a:p>
          <a:p>
            <a:pPr lvl="1"/>
            <a:r>
              <a:rPr lang="en-US" sz="1800" dirty="0" smtClean="0"/>
              <a:t>An update was provided  on the Global System for Mobile Association (GSMA) group work on resources for M2M </a:t>
            </a:r>
          </a:p>
          <a:p>
            <a:pPr lvl="2"/>
            <a:r>
              <a:rPr lang="en-US" sz="1800" dirty="0" smtClean="0"/>
              <a:t>Estimates are that by 2020 there will be 40-50 billion M2M devices globally with 40-50% of that  expected in the United States. </a:t>
            </a:r>
          </a:p>
          <a:p>
            <a:pPr lvl="2"/>
            <a:r>
              <a:rPr lang="en-US" sz="1800" dirty="0" smtClean="0"/>
              <a:t>Questions of how the M2M “traffic” will move and what use/application will be made of the M2M information.</a:t>
            </a:r>
          </a:p>
          <a:p>
            <a:r>
              <a:rPr lang="en-US" sz="2400" dirty="0" smtClean="0"/>
              <a:t>In December </a:t>
            </a:r>
            <a:r>
              <a:rPr lang="en-US" sz="2400" dirty="0" err="1" smtClean="0"/>
              <a:t>FoN</a:t>
            </a:r>
            <a:r>
              <a:rPr lang="en-US" sz="2400" dirty="0" smtClean="0"/>
              <a:t> presented NANC with a request for </a:t>
            </a:r>
            <a:r>
              <a:rPr lang="en-US" sz="2400" dirty="0" err="1" smtClean="0"/>
              <a:t>FoN</a:t>
            </a:r>
            <a:r>
              <a:rPr lang="en-US" sz="2400" dirty="0" smtClean="0"/>
              <a:t> to monitor and review the M2M activities by the various organizations.</a:t>
            </a:r>
          </a:p>
          <a:p>
            <a:r>
              <a:rPr lang="en-US" sz="2400" dirty="0" smtClean="0"/>
              <a:t>NANC wanted to address at March meeting</a:t>
            </a:r>
          </a:p>
        </p:txBody>
      </p:sp>
      <p:sp>
        <p:nvSpPr>
          <p:cNvPr id="19460" name="Date Placeholder 4"/>
          <p:cNvSpPr>
            <a:spLocks noGrp="1"/>
          </p:cNvSpPr>
          <p:nvPr>
            <p:ph type="dt" sz="quarter" idx="10"/>
          </p:nvPr>
        </p:nvSpPr>
        <p:spPr>
          <a:noFill/>
        </p:spPr>
        <p:txBody>
          <a:bodyPr/>
          <a:lstStyle/>
          <a:p>
            <a:r>
              <a:rPr lang="en-US" dirty="0" smtClean="0"/>
              <a:t>March 29, 2012</a:t>
            </a:r>
            <a:endParaRPr lang="en-US" dirty="0"/>
          </a:p>
        </p:txBody>
      </p:sp>
      <p:sp>
        <p:nvSpPr>
          <p:cNvPr id="19461" name="Slide Number Placeholder 5"/>
          <p:cNvSpPr>
            <a:spLocks noGrp="1"/>
          </p:cNvSpPr>
          <p:nvPr>
            <p:ph type="sldNum" sz="quarter" idx="12"/>
          </p:nvPr>
        </p:nvSpPr>
        <p:spPr>
          <a:noFill/>
        </p:spPr>
        <p:txBody>
          <a:bodyPr/>
          <a:lstStyle/>
          <a:p>
            <a:fld id="{107A17E8-D3B1-416B-921A-0E6383AD92F8}" type="slidenum">
              <a:rPr lang="en-US" smtClean="0"/>
              <a:pPr/>
              <a:t>3</a:t>
            </a:fld>
            <a:endParaRPr lang="en-US" smtClean="0"/>
          </a:p>
        </p:txBody>
      </p:sp>
    </p:spTree>
    <p:extLst>
      <p:ext uri="{BB962C8B-B14F-4D97-AF65-F5344CB8AC3E}">
        <p14:creationId xmlns:p14="http://schemas.microsoft.com/office/powerpoint/2010/main" xmlns="" val="3994775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4F62C5AB-C48E-4A69-974C-D3A881622710}" type="slidenum">
              <a:rPr lang="en-US" sz="1400">
                <a:latin typeface="+mn-lt"/>
                <a:cs typeface="Arial" charset="0"/>
              </a:rPr>
              <a:pPr algn="r">
                <a:defRPr/>
              </a:pPr>
              <a:t>4</a:t>
            </a:fld>
            <a:endParaRPr lang="en-US" sz="1400" dirty="0">
              <a:latin typeface="+mn-lt"/>
              <a:cs typeface="Arial" charset="0"/>
            </a:endParaRPr>
          </a:p>
        </p:txBody>
      </p:sp>
      <p:sp>
        <p:nvSpPr>
          <p:cNvPr id="19458" name="Rectangle 2"/>
          <p:cNvSpPr>
            <a:spLocks noGrp="1" noChangeArrowheads="1"/>
          </p:cNvSpPr>
          <p:nvPr>
            <p:ph type="title" idx="4294967295"/>
          </p:nvPr>
        </p:nvSpPr>
        <p:spPr>
          <a:xfrm>
            <a:off x="304800" y="350837"/>
            <a:ext cx="8458200" cy="639763"/>
          </a:xfrm>
        </p:spPr>
        <p:txBody>
          <a:bodyPr/>
          <a:lstStyle/>
          <a:p>
            <a:r>
              <a:rPr lang="en-US" sz="3200" b="1" dirty="0" err="1" smtClean="0"/>
              <a:t>FoN</a:t>
            </a:r>
            <a:r>
              <a:rPr lang="en-US" sz="3200" b="1" dirty="0" smtClean="0"/>
              <a:t> M2M</a:t>
            </a:r>
          </a:p>
        </p:txBody>
      </p:sp>
      <p:sp>
        <p:nvSpPr>
          <p:cNvPr id="19459" name="Rectangle 3"/>
          <p:cNvSpPr>
            <a:spLocks noGrp="1" noChangeArrowheads="1"/>
          </p:cNvSpPr>
          <p:nvPr>
            <p:ph type="body" idx="4294967295"/>
          </p:nvPr>
        </p:nvSpPr>
        <p:spPr>
          <a:xfrm>
            <a:off x="381000" y="914400"/>
            <a:ext cx="8458200" cy="5029200"/>
          </a:xfrm>
        </p:spPr>
        <p:txBody>
          <a:bodyPr/>
          <a:lstStyle/>
          <a:p>
            <a:r>
              <a:rPr lang="en-US" sz="2200" dirty="0" smtClean="0"/>
              <a:t>There are now 29 NPAs designated for Personal Communication Service (PCS)/M2M.  </a:t>
            </a:r>
          </a:p>
          <a:p>
            <a:pPr lvl="1"/>
            <a:r>
              <a:rPr lang="en-US" sz="1800" dirty="0" smtClean="0"/>
              <a:t>Three NPAs have exhausted (500, 533, and 544) and the fourth is being opened/implemented for assignment (566), which leaves 25 more NPAs available for M2M.  </a:t>
            </a:r>
          </a:p>
          <a:p>
            <a:pPr lvl="1"/>
            <a:r>
              <a:rPr lang="en-US" sz="1800" dirty="0" smtClean="0"/>
              <a:t>Given the last two NPAs (533, and 544) lasted about 12 months each, at the recent rate of demand, the resource should last over 20 years based on a linear forecast.  </a:t>
            </a:r>
          </a:p>
          <a:p>
            <a:pPr lvl="1"/>
            <a:r>
              <a:rPr lang="en-US" sz="1800" dirty="0" smtClean="0"/>
              <a:t>If the demand increases to 2 NPAs per year, the resource would last 10 years.</a:t>
            </a:r>
            <a:endParaRPr lang="en-US" sz="2400" dirty="0" smtClean="0"/>
          </a:p>
          <a:p>
            <a:r>
              <a:rPr lang="en-US" sz="2200" dirty="0" smtClean="0"/>
              <a:t>As there are currently adequate resources, the </a:t>
            </a:r>
            <a:r>
              <a:rPr lang="en-US" sz="2200" dirty="0" err="1" smtClean="0"/>
              <a:t>FoN</a:t>
            </a:r>
            <a:r>
              <a:rPr lang="en-US" sz="2200" dirty="0" smtClean="0"/>
              <a:t> could monitor demand and plan accordingly.  </a:t>
            </a:r>
          </a:p>
          <a:p>
            <a:r>
              <a:rPr lang="en-US" sz="2200" dirty="0" smtClean="0"/>
              <a:t>For the FON, it should suffice to do periodic updates on M2M Addressing (from 3G Partnership Project (3GPP), GSMA, ITU-T, Industry Numbering Committee (INC) and other groups).</a:t>
            </a:r>
          </a:p>
          <a:p>
            <a:endParaRPr lang="en-US" sz="2000" dirty="0" smtClean="0"/>
          </a:p>
          <a:p>
            <a:endParaRPr lang="en-US" sz="1600" dirty="0" smtClean="0"/>
          </a:p>
          <a:p>
            <a:endParaRPr lang="en-US" sz="1600" dirty="0" smtClean="0"/>
          </a:p>
        </p:txBody>
      </p:sp>
      <p:sp>
        <p:nvSpPr>
          <p:cNvPr id="19460" name="Date Placeholder 4"/>
          <p:cNvSpPr>
            <a:spLocks noGrp="1"/>
          </p:cNvSpPr>
          <p:nvPr>
            <p:ph type="dt" sz="quarter" idx="10"/>
          </p:nvPr>
        </p:nvSpPr>
        <p:spPr>
          <a:noFill/>
        </p:spPr>
        <p:txBody>
          <a:bodyPr/>
          <a:lstStyle/>
          <a:p>
            <a:r>
              <a:rPr lang="en-US" dirty="0" smtClean="0"/>
              <a:t>March 29, 2012</a:t>
            </a:r>
            <a:endParaRPr lang="en-US" dirty="0"/>
          </a:p>
        </p:txBody>
      </p:sp>
      <p:sp>
        <p:nvSpPr>
          <p:cNvPr id="19461" name="Slide Number Placeholder 5"/>
          <p:cNvSpPr>
            <a:spLocks noGrp="1"/>
          </p:cNvSpPr>
          <p:nvPr>
            <p:ph type="sldNum" sz="quarter" idx="12"/>
          </p:nvPr>
        </p:nvSpPr>
        <p:spPr>
          <a:noFill/>
        </p:spPr>
        <p:txBody>
          <a:bodyPr/>
          <a:lstStyle/>
          <a:p>
            <a:fld id="{107A17E8-D3B1-416B-921A-0E6383AD92F8}" type="slidenum">
              <a:rPr lang="en-US" smtClean="0"/>
              <a:pPr/>
              <a:t>4</a:t>
            </a:fld>
            <a:endParaRPr lang="en-US" smtClean="0"/>
          </a:p>
        </p:txBody>
      </p:sp>
    </p:spTree>
    <p:extLst>
      <p:ext uri="{BB962C8B-B14F-4D97-AF65-F5344CB8AC3E}">
        <p14:creationId xmlns:p14="http://schemas.microsoft.com/office/powerpoint/2010/main" xmlns="" val="39947752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Slide Number Placeholder 5"/>
          <p:cNvSpPr txBox="1">
            <a:spLocks noGrp="1"/>
          </p:cNvSpPr>
          <p:nvPr/>
        </p:nvSpPr>
        <p:spPr bwMode="auto">
          <a:xfrm>
            <a:off x="6553200" y="6553200"/>
            <a:ext cx="2133600" cy="168275"/>
          </a:xfrm>
          <a:prstGeom prst="rect">
            <a:avLst/>
          </a:prstGeom>
          <a:noFill/>
          <a:ln>
            <a:miter lim="800000"/>
            <a:headEnd/>
            <a:tailEnd/>
          </a:ln>
        </p:spPr>
        <p:txBody>
          <a:bodyPr/>
          <a:lstStyle/>
          <a:p>
            <a:pPr algn="r">
              <a:defRPr/>
            </a:pPr>
            <a:endParaRPr lang="en-US" sz="1400" dirty="0">
              <a:latin typeface="+mn-lt"/>
              <a:cs typeface="Arial" charset="0"/>
            </a:endParaRPr>
          </a:p>
        </p:txBody>
      </p:sp>
      <p:sp>
        <p:nvSpPr>
          <p:cNvPr id="24578" name="Rectangle 2"/>
          <p:cNvSpPr>
            <a:spLocks noGrp="1" noChangeArrowheads="1"/>
          </p:cNvSpPr>
          <p:nvPr>
            <p:ph type="title" idx="4294967295"/>
          </p:nvPr>
        </p:nvSpPr>
        <p:spPr>
          <a:xfrm>
            <a:off x="457200" y="381000"/>
            <a:ext cx="8229600" cy="762000"/>
          </a:xfrm>
        </p:spPr>
        <p:txBody>
          <a:bodyPr/>
          <a:lstStyle/>
          <a:p>
            <a:r>
              <a:rPr lang="en-US" sz="3200" b="1" smtClean="0"/>
              <a:t>Active Issues</a:t>
            </a:r>
            <a:r>
              <a:rPr lang="en-US" sz="4000" b="1" smtClean="0"/>
              <a:t> </a:t>
            </a:r>
          </a:p>
        </p:txBody>
      </p:sp>
      <p:graphicFrame>
        <p:nvGraphicFramePr>
          <p:cNvPr id="7233" name="Group 65"/>
          <p:cNvGraphicFramePr>
            <a:graphicFrameLocks noGrp="1"/>
          </p:cNvGraphicFramePr>
          <p:nvPr>
            <p:ph idx="4294967295"/>
            <p:extLst>
              <p:ext uri="{D42A27DB-BD31-4B8C-83A1-F6EECF244321}">
                <p14:modId xmlns:p14="http://schemas.microsoft.com/office/powerpoint/2010/main" xmlns="" val="1329336048"/>
              </p:ext>
            </p:extLst>
          </p:nvPr>
        </p:nvGraphicFramePr>
        <p:xfrm>
          <a:off x="228600" y="1295400"/>
          <a:ext cx="8610600" cy="4568195"/>
        </p:xfrm>
        <a:graphic>
          <a:graphicData uri="http://schemas.openxmlformats.org/drawingml/2006/table">
            <a:tbl>
              <a:tblPr/>
              <a:tblGrid>
                <a:gridCol w="614363"/>
                <a:gridCol w="2281237"/>
                <a:gridCol w="1022350"/>
                <a:gridCol w="1419225"/>
                <a:gridCol w="987425"/>
                <a:gridCol w="2286000"/>
              </a:tblGrid>
              <a:tr h="362241">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AID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Title on Form</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Submit</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Submitter(s)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Status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Next Step(s)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r>
              <a:tr h="410668">
                <a:tc gridSpan="6">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Calibri" pitchFamily="34" charset="0"/>
                          <a:cs typeface="Times New Roman" pitchFamily="18" charset="0"/>
                        </a:rPr>
                        <a:t>Active Issues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8104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001</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New &amp; Future Services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02/13/07</a:t>
                      </a:r>
                      <a:endParaRPr kumimoji="0" lang="en-US" sz="1000" b="0" i="0" u="none" strike="noStrike" cap="none" normalizeH="0" baseline="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(Orig: 2006)</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Castagna</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/Gray</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(co-chairs)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Accepted </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03/28/2007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Consensus to keep open for discussion and monitor ITU-T Future of Numbering activities.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27356">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002</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err="1" smtClean="0">
                          <a:ln>
                            <a:noFill/>
                          </a:ln>
                          <a:solidFill>
                            <a:schemeClr val="tx1"/>
                          </a:solidFill>
                          <a:effectLst/>
                          <a:latin typeface="Arial" charset="0"/>
                          <a:ea typeface="Calibri" pitchFamily="34" charset="0"/>
                          <a:cs typeface="Times New Roman" pitchFamily="18" charset="0"/>
                        </a:rPr>
                        <a:t>Telematics</a:t>
                      </a: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 and the use of NANP numbers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04/19/06</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Karen Norcross</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(PUC)</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Accepted </a:t>
                      </a:r>
                      <a:b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05/22/2007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Consensus to keep open and monitor developments at INC and ITU in M-2-M.  Also some concern on M-2-M impact on NANP exhaust.</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8104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004</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tab pos="114300" algn="l"/>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Geographic Issues Impacting Numbering Policy Decisions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01/19/07</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t>
                      </a: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Orig</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May 06)</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David Greenhaus</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800 Response IS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Accepted </a:t>
                      </a:r>
                      <a:b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06/20/2007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Pending input from issue Champion.  Monitor CEPT/ITU report in this area.</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8104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rPr>
                        <a:t>005</a:t>
                      </a: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2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rPr>
                        <a:t>Commons vs. Market Place Model for Toll Free Numbers</a:t>
                      </a:r>
                      <a:endPar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12/04/07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Jay Carpenter</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(1-800 AFTA)</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cs typeface="Times New Roman" pitchFamily="18" charset="0"/>
                        </a:rPr>
                        <a:t>Accepted</a:t>
                      </a:r>
                      <a:br>
                        <a:rPr kumimoji="0" lang="en-US" sz="1200" b="0" i="0" u="none" strike="noStrike" cap="none" normalizeH="0" baseline="0" dirty="0" smtClean="0">
                          <a:ln>
                            <a:noFill/>
                          </a:ln>
                          <a:solidFill>
                            <a:schemeClr val="tx1"/>
                          </a:solidFill>
                          <a:effectLst/>
                          <a:latin typeface="Arial" charset="0"/>
                          <a:cs typeface="Times New Roman" pitchFamily="18" charset="0"/>
                        </a:rPr>
                      </a:br>
                      <a:r>
                        <a:rPr kumimoji="0" lang="en-US" sz="1200" b="0" i="0" u="none" strike="noStrike" cap="none" normalizeH="0" baseline="0" dirty="0" smtClean="0">
                          <a:ln>
                            <a:noFill/>
                          </a:ln>
                          <a:solidFill>
                            <a:schemeClr val="tx1"/>
                          </a:solidFill>
                          <a:effectLst/>
                          <a:latin typeface="Arial" charset="0"/>
                          <a:cs typeface="Times New Roman" pitchFamily="18" charset="0"/>
                        </a:rPr>
                        <a:t>12/05/2008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Final white paper approved at May 17, 2011 NANC Meeting. NANC action item to publish to the NANC website and send FYI to the FCC.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4637" name="Date Placeholder 4"/>
          <p:cNvSpPr>
            <a:spLocks noGrp="1"/>
          </p:cNvSpPr>
          <p:nvPr>
            <p:ph type="dt" sz="quarter" idx="10"/>
          </p:nvPr>
        </p:nvSpPr>
        <p:spPr>
          <a:xfrm>
            <a:off x="457200" y="6477000"/>
            <a:ext cx="2133600" cy="244475"/>
          </a:xfrm>
          <a:noFill/>
        </p:spPr>
        <p:txBody>
          <a:bodyPr/>
          <a:lstStyle/>
          <a:p>
            <a:r>
              <a:rPr lang="en-US" dirty="0" smtClean="0"/>
              <a:t> March 29, 2012</a:t>
            </a:r>
          </a:p>
          <a:p>
            <a:endParaRPr lang="en-US" dirty="0"/>
          </a:p>
        </p:txBody>
      </p:sp>
      <p:sp>
        <p:nvSpPr>
          <p:cNvPr id="24638" name="Slide Number Placeholder 5"/>
          <p:cNvSpPr>
            <a:spLocks noGrp="1"/>
          </p:cNvSpPr>
          <p:nvPr>
            <p:ph type="sldNum" sz="quarter" idx="12"/>
          </p:nvPr>
        </p:nvSpPr>
        <p:spPr>
          <a:xfrm>
            <a:off x="6553200" y="6477000"/>
            <a:ext cx="2133600" cy="244475"/>
          </a:xfrm>
          <a:noFill/>
        </p:spPr>
        <p:txBody>
          <a:bodyPr/>
          <a:lstStyle/>
          <a:p>
            <a:fld id="{24D34C70-B29E-4CBB-82FF-BED5927B711D}" type="slidenum">
              <a:rPr lang="en-US" smtClean="0"/>
              <a:pPr/>
              <a:t>5</a:t>
            </a:fld>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4F62C5AB-C48E-4A69-974C-D3A881622710}" type="slidenum">
              <a:rPr lang="en-US" sz="1400">
                <a:latin typeface="+mn-lt"/>
                <a:cs typeface="Arial" charset="0"/>
              </a:rPr>
              <a:pPr algn="r">
                <a:defRPr/>
              </a:pPr>
              <a:t>6</a:t>
            </a:fld>
            <a:endParaRPr lang="en-US" sz="1400" dirty="0">
              <a:latin typeface="+mn-lt"/>
              <a:cs typeface="Arial" charset="0"/>
            </a:endParaRPr>
          </a:p>
        </p:txBody>
      </p:sp>
      <p:sp>
        <p:nvSpPr>
          <p:cNvPr id="19458" name="Rectangle 2"/>
          <p:cNvSpPr>
            <a:spLocks noGrp="1" noChangeArrowheads="1"/>
          </p:cNvSpPr>
          <p:nvPr>
            <p:ph type="title" idx="4294967295"/>
          </p:nvPr>
        </p:nvSpPr>
        <p:spPr>
          <a:xfrm>
            <a:off x="457200" y="609600"/>
            <a:ext cx="8229600" cy="639763"/>
          </a:xfrm>
        </p:spPr>
        <p:txBody>
          <a:bodyPr/>
          <a:lstStyle/>
          <a:p>
            <a:r>
              <a:rPr lang="en-US" sz="3200" b="1" dirty="0" smtClean="0"/>
              <a:t>Meetings of </a:t>
            </a:r>
            <a:r>
              <a:rPr lang="en-US" sz="3200" b="1" dirty="0" err="1" smtClean="0"/>
              <a:t>FoN</a:t>
            </a:r>
            <a:endParaRPr lang="en-US" sz="3200" b="1" dirty="0" smtClean="0"/>
          </a:p>
        </p:txBody>
      </p:sp>
      <p:sp>
        <p:nvSpPr>
          <p:cNvPr id="19459" name="Rectangle 3"/>
          <p:cNvSpPr>
            <a:spLocks noGrp="1" noChangeArrowheads="1"/>
          </p:cNvSpPr>
          <p:nvPr>
            <p:ph type="body" idx="4294967295"/>
          </p:nvPr>
        </p:nvSpPr>
        <p:spPr>
          <a:xfrm>
            <a:off x="381000" y="1752600"/>
            <a:ext cx="8229600" cy="3840163"/>
          </a:xfrm>
        </p:spPr>
        <p:txBody>
          <a:bodyPr/>
          <a:lstStyle/>
          <a:p>
            <a:pPr>
              <a:buNone/>
            </a:pPr>
            <a:endParaRPr lang="en-US" sz="2800" dirty="0" smtClean="0"/>
          </a:p>
          <a:p>
            <a:r>
              <a:rPr lang="en-US" sz="2400" dirty="0" smtClean="0"/>
              <a:t>Scheduled calls:</a:t>
            </a:r>
          </a:p>
          <a:p>
            <a:pPr lvl="1"/>
            <a:r>
              <a:rPr lang="en-US" sz="1800" dirty="0" smtClean="0">
                <a:sym typeface="Wingdings" pitchFamily="2" charset="2"/>
              </a:rPr>
              <a:t>First Wednesday of the each month </a:t>
            </a:r>
            <a:r>
              <a:rPr lang="en-US" sz="1800" dirty="0" smtClean="0"/>
              <a:t>Noon-1</a:t>
            </a:r>
            <a:r>
              <a:rPr lang="en-US" sz="1800" dirty="0" smtClean="0">
                <a:sym typeface="Wingdings" pitchFamily="2" charset="2"/>
              </a:rPr>
              <a:t>:00 PM Eastern</a:t>
            </a:r>
          </a:p>
          <a:p>
            <a:pPr lvl="1"/>
            <a:endParaRPr lang="en-US" sz="2400" dirty="0" smtClean="0">
              <a:sym typeface="Wingdings" pitchFamily="2" charset="2"/>
            </a:endParaRPr>
          </a:p>
          <a:p>
            <a:pPr>
              <a:buNone/>
            </a:pPr>
            <a:r>
              <a:rPr lang="en-US" sz="1800" dirty="0" smtClean="0"/>
              <a:t>To be added to the email list send a request to anewman@telcordia.com</a:t>
            </a:r>
          </a:p>
          <a:p>
            <a:pPr lvl="1"/>
            <a:endParaRPr lang="en-US" sz="2400" dirty="0" smtClean="0"/>
          </a:p>
          <a:p>
            <a:pPr>
              <a:buFontTx/>
              <a:buNone/>
            </a:pPr>
            <a:endParaRPr lang="en-US" sz="2800" dirty="0" smtClean="0"/>
          </a:p>
          <a:p>
            <a:pPr>
              <a:buFontTx/>
              <a:buNone/>
            </a:pPr>
            <a:endParaRPr lang="en-US" sz="2800" dirty="0" smtClean="0"/>
          </a:p>
        </p:txBody>
      </p:sp>
      <p:sp>
        <p:nvSpPr>
          <p:cNvPr id="19460" name="Date Placeholder 4"/>
          <p:cNvSpPr>
            <a:spLocks noGrp="1"/>
          </p:cNvSpPr>
          <p:nvPr>
            <p:ph type="dt" sz="quarter" idx="10"/>
          </p:nvPr>
        </p:nvSpPr>
        <p:spPr>
          <a:noFill/>
        </p:spPr>
        <p:txBody>
          <a:bodyPr/>
          <a:lstStyle/>
          <a:p>
            <a:r>
              <a:rPr lang="en-US" dirty="0" smtClean="0"/>
              <a:t>March 29, 2012</a:t>
            </a:r>
            <a:endParaRPr lang="en-US" dirty="0"/>
          </a:p>
        </p:txBody>
      </p:sp>
      <p:sp>
        <p:nvSpPr>
          <p:cNvPr id="19461" name="Slide Number Placeholder 5"/>
          <p:cNvSpPr>
            <a:spLocks noGrp="1"/>
          </p:cNvSpPr>
          <p:nvPr>
            <p:ph type="sldNum" sz="quarter" idx="12"/>
          </p:nvPr>
        </p:nvSpPr>
        <p:spPr>
          <a:noFill/>
        </p:spPr>
        <p:txBody>
          <a:bodyPr/>
          <a:lstStyle/>
          <a:p>
            <a:fld id="{107A17E8-D3B1-416B-921A-0E6383AD92F8}" type="slidenum">
              <a:rPr lang="en-US" smtClean="0"/>
              <a:pPr/>
              <a:t>6</a:t>
            </a:fld>
            <a:endParaRPr lang="en-US" smtClean="0"/>
          </a:p>
        </p:txBody>
      </p:sp>
    </p:spTree>
    <p:extLst>
      <p:ext uri="{BB962C8B-B14F-4D97-AF65-F5344CB8AC3E}">
        <p14:creationId xmlns:p14="http://schemas.microsoft.com/office/powerpoint/2010/main" xmlns="" val="39947752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5"/>
          <p:cNvSpPr>
            <a:spLocks noGrp="1" noChangeArrowheads="1"/>
          </p:cNvSpPr>
          <p:nvPr>
            <p:ph type="ctrTitle"/>
          </p:nvPr>
        </p:nvSpPr>
        <p:spPr/>
        <p:txBody>
          <a:bodyPr/>
          <a:lstStyle/>
          <a:p>
            <a:r>
              <a:rPr lang="en-US" smtClean="0"/>
              <a:t>Thank You!</a:t>
            </a:r>
          </a:p>
        </p:txBody>
      </p:sp>
      <p:sp>
        <p:nvSpPr>
          <p:cNvPr id="21506" name="Rectangle 6"/>
          <p:cNvSpPr>
            <a:spLocks noGrp="1" noChangeArrowheads="1"/>
          </p:cNvSpPr>
          <p:nvPr>
            <p:ph type="subTitle" idx="1"/>
          </p:nvPr>
        </p:nvSpPr>
        <p:spPr>
          <a:xfrm>
            <a:off x="1371600" y="4953000"/>
            <a:ext cx="6400800" cy="685800"/>
          </a:xfrm>
        </p:spPr>
        <p:txBody>
          <a:bodyPr/>
          <a:lstStyle/>
          <a:p>
            <a:r>
              <a:rPr lang="en-US" sz="1800" smtClean="0"/>
              <a:t>Back-up Slides Follow</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457200" y="274638"/>
            <a:ext cx="8229600" cy="639762"/>
          </a:xfrm>
        </p:spPr>
        <p:txBody>
          <a:bodyPr/>
          <a:lstStyle/>
          <a:p>
            <a:r>
              <a:rPr lang="en-US" sz="4000" smtClean="0"/>
              <a:t>Future of Numbering WG</a:t>
            </a:r>
          </a:p>
        </p:txBody>
      </p:sp>
      <p:sp>
        <p:nvSpPr>
          <p:cNvPr id="22530" name="Rectangle 3"/>
          <p:cNvSpPr>
            <a:spLocks noGrp="1" noChangeArrowheads="1"/>
          </p:cNvSpPr>
          <p:nvPr>
            <p:ph type="body" idx="1"/>
          </p:nvPr>
        </p:nvSpPr>
        <p:spPr>
          <a:xfrm>
            <a:off x="457200" y="1066800"/>
            <a:ext cx="8229600" cy="5334000"/>
          </a:xfrm>
        </p:spPr>
        <p:txBody>
          <a:bodyPr/>
          <a:lstStyle/>
          <a:p>
            <a:pPr>
              <a:lnSpc>
                <a:spcPct val="80000"/>
              </a:lnSpc>
              <a:buFontTx/>
              <a:buNone/>
            </a:pPr>
            <a:r>
              <a:rPr lang="en-US" sz="2400" b="1" dirty="0" smtClean="0"/>
              <a:t>Mission</a:t>
            </a:r>
            <a:endParaRPr lang="en-US" sz="2400" dirty="0" smtClean="0"/>
          </a:p>
          <a:p>
            <a:pPr>
              <a:lnSpc>
                <a:spcPct val="80000"/>
              </a:lnSpc>
            </a:pPr>
            <a:r>
              <a:rPr lang="en-US" sz="2400" dirty="0" smtClean="0"/>
              <a:t>To explore changes to the environment, including new and future technologies, the impact of market place and/or regulatory changes and innovations on telephone numbering. </a:t>
            </a:r>
          </a:p>
          <a:p>
            <a:pPr>
              <a:lnSpc>
                <a:spcPct val="80000"/>
              </a:lnSpc>
              <a:buFontTx/>
              <a:buNone/>
            </a:pPr>
            <a:endParaRPr lang="en-US" sz="800" b="1" dirty="0" smtClean="0"/>
          </a:p>
          <a:p>
            <a:pPr>
              <a:lnSpc>
                <a:spcPct val="80000"/>
              </a:lnSpc>
              <a:buFontTx/>
              <a:buNone/>
            </a:pPr>
            <a:r>
              <a:rPr lang="en-US" sz="2400" b="1" dirty="0" smtClean="0"/>
              <a:t>Scope:</a:t>
            </a:r>
            <a:endParaRPr lang="en-US" sz="2400" dirty="0" smtClean="0"/>
          </a:p>
          <a:p>
            <a:pPr>
              <a:lnSpc>
                <a:spcPct val="80000"/>
              </a:lnSpc>
            </a:pPr>
            <a:r>
              <a:rPr lang="en-US" sz="2400" dirty="0" smtClean="0"/>
              <a:t>The Working Group will investigate new telephone numbering assignment approaches and future telephone number assignment requirements. The Working Group will identify common criteria and gather data to identify trends and their impact upon numbering resources. The Working Group, if necessary, will analyze opportunities to determine the feasibility and benefit of each and report its findings to the NANC. The Working Group will also analyze various topics that may be given to it from time to time by the NANC and/or FCC.</a:t>
            </a:r>
          </a:p>
        </p:txBody>
      </p:sp>
      <p:sp>
        <p:nvSpPr>
          <p:cNvPr id="22531" name="Date Placeholder 3"/>
          <p:cNvSpPr>
            <a:spLocks noGrp="1"/>
          </p:cNvSpPr>
          <p:nvPr>
            <p:ph type="dt" sz="quarter" idx="10"/>
          </p:nvPr>
        </p:nvSpPr>
        <p:spPr>
          <a:noFill/>
        </p:spPr>
        <p:txBody>
          <a:bodyPr/>
          <a:lstStyle/>
          <a:p>
            <a:r>
              <a:rPr lang="en-US" dirty="0" smtClean="0"/>
              <a:t>March 29, 2012</a:t>
            </a:r>
            <a:endParaRPr lang="en-US" dirty="0"/>
          </a:p>
        </p:txBody>
      </p:sp>
      <p:sp>
        <p:nvSpPr>
          <p:cNvPr id="22532" name="Slide Number Placeholder 4"/>
          <p:cNvSpPr>
            <a:spLocks noGrp="1"/>
          </p:cNvSpPr>
          <p:nvPr>
            <p:ph type="sldNum" sz="quarter" idx="12"/>
          </p:nvPr>
        </p:nvSpPr>
        <p:spPr>
          <a:noFill/>
        </p:spPr>
        <p:txBody>
          <a:bodyPr/>
          <a:lstStyle/>
          <a:p>
            <a:fld id="{38C92C6F-B73E-4D9B-AD57-DB576359636C}" type="slidenum">
              <a:rPr lang="en-US" smtClean="0"/>
              <a:pPr/>
              <a:t>8</a:t>
            </a:fld>
            <a:endParaRPr lang="en-US" smtClean="0"/>
          </a:p>
        </p:txBody>
      </p:sp>
      <p:sp>
        <p:nvSpPr>
          <p:cNvPr id="22533" name="Footer Placeholder 5"/>
          <p:cNvSpPr>
            <a:spLocks noGrp="1"/>
          </p:cNvSpPr>
          <p:nvPr>
            <p:ph type="ftr" sz="quarter" idx="11"/>
          </p:nvPr>
        </p:nvSpPr>
        <p:spPr>
          <a:noFill/>
        </p:spPr>
        <p:txBody>
          <a:bodyPr/>
          <a:lstStyle/>
          <a:p>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Grp="1" noChangeArrowheads="1"/>
          </p:cNvSpPr>
          <p:nvPr/>
        </p:nvSpPr>
        <p:spPr bwMode="auto">
          <a:xfrm>
            <a:off x="6553200" y="6245225"/>
            <a:ext cx="2133600" cy="476250"/>
          </a:xfrm>
          <a:prstGeom prst="rect">
            <a:avLst/>
          </a:prstGeom>
          <a:noFill/>
          <a:ln>
            <a:miter lim="800000"/>
            <a:headEnd/>
            <a:tailEnd/>
          </a:ln>
        </p:spPr>
        <p:txBody>
          <a:bodyPr/>
          <a:lstStyle/>
          <a:p>
            <a:pPr algn="r">
              <a:defRPr/>
            </a:pPr>
            <a:fld id="{7B31B551-D681-4454-9BF6-4951C69AF8C5}" type="slidenum">
              <a:rPr lang="en-US" sz="1400">
                <a:latin typeface="+mn-lt"/>
                <a:cs typeface="Arial" charset="0"/>
              </a:rPr>
              <a:pPr algn="r">
                <a:defRPr/>
              </a:pPr>
              <a:t>9</a:t>
            </a:fld>
            <a:endParaRPr lang="en-US" sz="1400" dirty="0">
              <a:latin typeface="+mn-lt"/>
              <a:cs typeface="Arial" charset="0"/>
            </a:endParaRPr>
          </a:p>
        </p:txBody>
      </p:sp>
      <p:sp>
        <p:nvSpPr>
          <p:cNvPr id="26626" name="Rectangle 2"/>
          <p:cNvSpPr>
            <a:spLocks noGrp="1" noChangeArrowheads="1"/>
          </p:cNvSpPr>
          <p:nvPr>
            <p:ph type="title" idx="4294967295"/>
          </p:nvPr>
        </p:nvSpPr>
        <p:spPr>
          <a:xfrm>
            <a:off x="457200" y="609600"/>
            <a:ext cx="8458200" cy="639763"/>
          </a:xfrm>
        </p:spPr>
        <p:txBody>
          <a:bodyPr/>
          <a:lstStyle/>
          <a:p>
            <a:r>
              <a:rPr lang="en-US" sz="2400" b="1" smtClean="0"/>
              <a:t>Closed/Not Accepted Issues</a:t>
            </a:r>
          </a:p>
        </p:txBody>
      </p:sp>
      <p:sp>
        <p:nvSpPr>
          <p:cNvPr id="26627" name="Date Placeholder 4"/>
          <p:cNvSpPr>
            <a:spLocks noGrp="1"/>
          </p:cNvSpPr>
          <p:nvPr>
            <p:ph type="dt" sz="quarter" idx="10"/>
          </p:nvPr>
        </p:nvSpPr>
        <p:spPr>
          <a:noFill/>
        </p:spPr>
        <p:txBody>
          <a:bodyPr/>
          <a:lstStyle/>
          <a:p>
            <a:r>
              <a:rPr lang="en-US" dirty="0" smtClean="0"/>
              <a:t>March 29, 2012</a:t>
            </a:r>
            <a:endParaRPr lang="en-US" dirty="0"/>
          </a:p>
        </p:txBody>
      </p:sp>
      <p:sp>
        <p:nvSpPr>
          <p:cNvPr id="26628" name="Slide Number Placeholder 5"/>
          <p:cNvSpPr>
            <a:spLocks noGrp="1"/>
          </p:cNvSpPr>
          <p:nvPr>
            <p:ph type="sldNum" sz="quarter" idx="12"/>
          </p:nvPr>
        </p:nvSpPr>
        <p:spPr>
          <a:noFill/>
        </p:spPr>
        <p:txBody>
          <a:bodyPr/>
          <a:lstStyle/>
          <a:p>
            <a:fld id="{ABDD0290-DA7B-4413-93CF-064DD42A447C}" type="slidenum">
              <a:rPr lang="en-US" smtClean="0"/>
              <a:pPr/>
              <a:t>9</a:t>
            </a:fld>
            <a:endParaRPr lang="en-US" smtClean="0"/>
          </a:p>
        </p:txBody>
      </p:sp>
      <p:graphicFrame>
        <p:nvGraphicFramePr>
          <p:cNvPr id="7" name="Group 73"/>
          <p:cNvGraphicFramePr>
            <a:graphicFrameLocks/>
          </p:cNvGraphicFramePr>
          <p:nvPr>
            <p:extLst>
              <p:ext uri="{D42A27DB-BD31-4B8C-83A1-F6EECF244321}">
                <p14:modId xmlns:p14="http://schemas.microsoft.com/office/powerpoint/2010/main" xmlns="" val="3188814658"/>
              </p:ext>
            </p:extLst>
          </p:nvPr>
        </p:nvGraphicFramePr>
        <p:xfrm>
          <a:off x="304800" y="1752600"/>
          <a:ext cx="8607424" cy="2956231"/>
        </p:xfrm>
        <a:graphic>
          <a:graphicData uri="http://schemas.openxmlformats.org/drawingml/2006/table">
            <a:tbl>
              <a:tblPr/>
              <a:tblGrid>
                <a:gridCol w="614680"/>
                <a:gridCol w="2280920"/>
                <a:gridCol w="1022667"/>
                <a:gridCol w="1418590"/>
                <a:gridCol w="225743"/>
                <a:gridCol w="116840"/>
                <a:gridCol w="1815147"/>
                <a:gridCol w="1112837"/>
              </a:tblGrid>
              <a:tr h="296900">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AID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Title on Form</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Submit</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Submitter(s)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grid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Status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hMerge="1">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ea typeface="Calibri" pitchFamily="34" charset="0"/>
                          <a:cs typeface="Times New Roman" pitchFamily="18" charset="0"/>
                        </a:rPr>
                        <a:t>Next Step(s)</a:t>
                      </a:r>
                      <a:endParaRPr kumimoji="0" lang="en-US" sz="1800" b="0" i="0" u="none" strike="noStrike" cap="none" normalizeH="0" baseline="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0E0E0"/>
                    </a:solidFill>
                  </a:tcPr>
                </a:tc>
              </a:tr>
              <a:tr h="296900">
                <a:tc gridSpan="8">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4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Closed Issues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hMerge="1">
                  <a:txBody>
                    <a:bodyPr/>
                    <a:lstStyle/>
                    <a:p>
                      <a:endParaRPr lang="en-US"/>
                    </a:p>
                  </a:txBody>
                  <a:tcPr/>
                </a:tc>
                <a:tc hMerge="1">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tr>
              <a:tr h="82111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003</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Analysis of Commons and Property Rights Models for the allocation of NANP Numbering Resources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12/28/06</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a:t>
                      </a: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Orig</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June 06)</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Jay Carpenter</a:t>
                      </a:r>
                      <a:endParaRPr kumimoji="0" lang="en-US" sz="10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(1-800 AFTA)</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11/20/07 </a:t>
                      </a:r>
                      <a:b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br>
                      <a:r>
                        <a:rPr kumimoji="0" lang="en-US" sz="1200" b="1" i="1" u="none" strike="noStrike" cap="none" normalizeH="0" baseline="0" dirty="0" smtClean="0">
                          <a:ln>
                            <a:noFill/>
                          </a:ln>
                          <a:solidFill>
                            <a:schemeClr val="tx1"/>
                          </a:solidFill>
                          <a:effectLst/>
                          <a:latin typeface="Arial" charset="0"/>
                          <a:ea typeface="Calibri" pitchFamily="34" charset="0"/>
                          <a:cs typeface="Times New Roman" pitchFamily="18" charset="0"/>
                        </a:rPr>
                        <a:t>Discussion Closed.</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6900">
                <a:tc gridSpan="8">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kern="1200" cap="none" normalizeH="0" baseline="0" dirty="0" smtClean="0">
                          <a:ln>
                            <a:noFill/>
                          </a:ln>
                          <a:solidFill>
                            <a:schemeClr val="tx1"/>
                          </a:solidFill>
                          <a:effectLst/>
                          <a:latin typeface="Arial" charset="0"/>
                          <a:ea typeface="Calibri" pitchFamily="34" charset="0"/>
                          <a:cs typeface="Times New Roman" pitchFamily="18" charset="0"/>
                        </a:rPr>
                        <a:t>Issues Not Accepted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5791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Study of Potential </a:t>
                      </a:r>
                      <a:r>
                        <a:rPr kumimoji="0" lang="en-US" sz="1200" b="1" i="0" u="none" strike="noStrike" cap="none" normalizeH="0" baseline="0" dirty="0" err="1" smtClean="0">
                          <a:ln>
                            <a:noFill/>
                          </a:ln>
                          <a:solidFill>
                            <a:schemeClr val="tx1"/>
                          </a:solidFill>
                          <a:effectLst/>
                          <a:latin typeface="Arial" charset="0"/>
                          <a:ea typeface="Calibri" pitchFamily="34" charset="0"/>
                          <a:cs typeface="Times New Roman" pitchFamily="18" charset="0"/>
                        </a:rPr>
                        <a:t>Mis</a:t>
                      </a:r>
                      <a:r>
                        <a:rPr kumimoji="0" lang="en-US" sz="1200" b="1" i="0" u="none" strike="noStrike" cap="none" normalizeH="0" baseline="0" dirty="0" smtClean="0">
                          <a:ln>
                            <a:noFill/>
                          </a:ln>
                          <a:solidFill>
                            <a:schemeClr val="tx1"/>
                          </a:solidFill>
                          <a:effectLst/>
                          <a:latin typeface="Arial" charset="0"/>
                          <a:ea typeface="Calibri" pitchFamily="34" charset="0"/>
                          <a:cs typeface="Times New Roman" pitchFamily="18" charset="0"/>
                        </a:rPr>
                        <a:t>-Use of NANP Resources Outside the NANP Geographical Area</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08/28/07</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err="1" smtClean="0">
                          <a:ln>
                            <a:noFill/>
                          </a:ln>
                          <a:solidFill>
                            <a:schemeClr val="tx1"/>
                          </a:solidFill>
                          <a:effectLst/>
                          <a:latin typeface="Arial" charset="0"/>
                          <a:ea typeface="Calibri" pitchFamily="34" charset="0"/>
                          <a:cs typeface="Times New Roman" pitchFamily="18" charset="0"/>
                        </a:rPr>
                        <a:t>FoN</a:t>
                      </a: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 Co-Chairs</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cs typeface="Times New Roman" pitchFamily="18" charset="0"/>
                        </a:rPr>
                        <a:t>Not accepted, include analysis in FTN #4 Project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ea typeface="Calibri" pitchFamily="34" charset="0"/>
                          <a:cs typeface="Times New Roman" pitchFamily="18" charset="0"/>
                        </a:rPr>
                        <a:t>Work as part of FTN # 004</a:t>
                      </a:r>
                      <a:endParaRPr kumimoji="0" lang="en-US" sz="1800" b="0" i="0" u="none" strike="noStrike" cap="none" normalizeH="0" baseline="0" dirty="0" smtClean="0">
                        <a:ln>
                          <a:noFill/>
                        </a:ln>
                        <a:solidFill>
                          <a:schemeClr val="tx1"/>
                        </a:solidFill>
                        <a:effectLst/>
                        <a:latin typeface="Arial" charset="0"/>
                        <a:ea typeface="Calibri"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2765</TotalTime>
  <Words>696</Words>
  <Application>Microsoft Office PowerPoint</Application>
  <PresentationFormat>On-screen Show (4:3)</PresentationFormat>
  <Paragraphs>129</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Default Design</vt:lpstr>
      <vt:lpstr>NANC Report  Future of Numbering (FoN) Working Group</vt:lpstr>
      <vt:lpstr>Meetings Since Last Report</vt:lpstr>
      <vt:lpstr>FoN Machine 2 Machine (M2M)</vt:lpstr>
      <vt:lpstr>FoN M2M</vt:lpstr>
      <vt:lpstr>Active Issues </vt:lpstr>
      <vt:lpstr>Meetings of FoN</vt:lpstr>
      <vt:lpstr>Thank You!</vt:lpstr>
      <vt:lpstr>Future of Numbering WG</vt:lpstr>
      <vt:lpstr>Closed/Not Accepted Issues</vt:lpstr>
    </vt:vector>
  </TitlesOfParts>
  <LinksUpToDate>false</LinksUpToDate>
  <SharedDoc>false</SharedDoc>
  <HyperlinkBase>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NANC Report  Future of Numbering Working Group (FoN)</dc:title>
  <dc:creator>Gray, Don</dc:creator>
  <cp:lastModifiedBy> </cp:lastModifiedBy>
  <cp:revision>74</cp:revision>
  <cp:lastPrinted>2011-05-03T20:55:28Z</cp:lastPrinted>
  <dcterms:created xsi:type="dcterms:W3CDTF">2009-10-09T18:17:08Z</dcterms:created>
  <dcterms:modified xsi:type="dcterms:W3CDTF">2012-03-09T22:05:13Z</dcterms:modified>
</cp:coreProperties>
</file>