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24" r:id="rId2"/>
    <p:sldId id="428" r:id="rId3"/>
    <p:sldId id="462" r:id="rId4"/>
    <p:sldId id="463" r:id="rId5"/>
    <p:sldId id="464" r:id="rId6"/>
    <p:sldId id="465" r:id="rId7"/>
    <p:sldId id="461" r:id="rId8"/>
    <p:sldId id="427" r:id="rId9"/>
    <p:sldId id="455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 autoAdjust="0"/>
  </p:normalViewPr>
  <p:slideViewPr>
    <p:cSldViewPr>
      <p:cViewPr>
        <p:scale>
          <a:sx n="100" d="100"/>
          <a:sy n="100" d="100"/>
        </p:scale>
        <p:origin x="-882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32" tIns="45968" rIns="91932" bIns="45968" numCol="1" anchor="t" anchorCtr="0" compatLnSpc="1">
            <a:prstTxWarp prst="textNoShape">
              <a:avLst/>
            </a:prstTxWarp>
          </a:bodyPr>
          <a:lstStyle>
            <a:lvl1pPr defTabSz="91942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32" tIns="45968" rIns="91932" bIns="45968" numCol="1" anchor="t" anchorCtr="0" compatLnSpc="1">
            <a:prstTxWarp prst="textNoShape">
              <a:avLst/>
            </a:prstTxWarp>
          </a:bodyPr>
          <a:lstStyle>
            <a:lvl1pPr algn="r" defTabSz="91942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8831265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32" tIns="45968" rIns="91932" bIns="45968" numCol="1" anchor="b" anchorCtr="0" compatLnSpc="1">
            <a:prstTxWarp prst="textNoShape">
              <a:avLst/>
            </a:prstTxWarp>
          </a:bodyPr>
          <a:lstStyle>
            <a:lvl1pPr defTabSz="91942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265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32" tIns="45968" rIns="91932" bIns="45968" numCol="1" anchor="b" anchorCtr="0" compatLnSpc="1">
            <a:prstTxWarp prst="textNoShape">
              <a:avLst/>
            </a:prstTxWarp>
          </a:bodyPr>
          <a:lstStyle>
            <a:lvl1pPr algn="r" defTabSz="919421">
              <a:defRPr sz="1200">
                <a:cs typeface="+mn-cs"/>
              </a:defRPr>
            </a:lvl1pPr>
          </a:lstStyle>
          <a:p>
            <a:pPr>
              <a:defRPr/>
            </a:pPr>
            <a:fld id="{2AF56E3D-3E58-4CE0-9811-4E020D7F1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6224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32" tIns="45968" rIns="91932" bIns="45968" numCol="1" anchor="t" anchorCtr="0" compatLnSpc="1">
            <a:prstTxWarp prst="textNoShape">
              <a:avLst/>
            </a:prstTxWarp>
          </a:bodyPr>
          <a:lstStyle>
            <a:lvl1pPr defTabSz="91942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32" tIns="45968" rIns="91932" bIns="45968" numCol="1" anchor="t" anchorCtr="0" compatLnSpc="1">
            <a:prstTxWarp prst="textNoShape">
              <a:avLst/>
            </a:prstTxWarp>
          </a:bodyPr>
          <a:lstStyle>
            <a:lvl1pPr algn="r" defTabSz="91942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9" y="4416428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32" tIns="45968" rIns="91932" bIns="459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8831265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32" tIns="45968" rIns="91932" bIns="45968" numCol="1" anchor="b" anchorCtr="0" compatLnSpc="1">
            <a:prstTxWarp prst="textNoShape">
              <a:avLst/>
            </a:prstTxWarp>
          </a:bodyPr>
          <a:lstStyle>
            <a:lvl1pPr defTabSz="91942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32" tIns="45968" rIns="91932" bIns="45968" numCol="1" anchor="b" anchorCtr="0" compatLnSpc="1">
            <a:prstTxWarp prst="textNoShape">
              <a:avLst/>
            </a:prstTxWarp>
          </a:bodyPr>
          <a:lstStyle>
            <a:lvl1pPr algn="r" defTabSz="919421">
              <a:defRPr sz="1200">
                <a:cs typeface="+mn-cs"/>
              </a:defRPr>
            </a:lvl1pPr>
          </a:lstStyle>
          <a:p>
            <a:pPr>
              <a:defRPr/>
            </a:pPr>
            <a:fld id="{4A1A58CC-94E2-419A-9BF7-D5025374AF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323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22CB8-9FB2-405F-BCCF-E729406B368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09/20/2012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184A9-2AB1-4949-B932-B16885EED2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09/20/2012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648B5-FFDE-4C37-8345-4FB10A2E16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09/20/2012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6BC35-B80D-40A3-BA9C-3EA6560500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09/20/2012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107FB-8482-4A9A-8592-98AF9F5302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09/20/2012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BF47E-1DB3-40E8-9ECB-B5CE670407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09/20/2012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EF646-8D54-463B-8C8B-587234D08F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09/20/2012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22E53C-CEFD-4063-8F90-FD6F59DC4B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09/20/2012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F0584-CF86-4273-8986-CBF041D17F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09/20/2012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41546-9D70-4C93-962E-952AE21FDE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09/20/2012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F109D-E7E7-4FE3-BA58-E3B70789A7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09/20/2012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2F436-FD5B-4338-A456-50350198AB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09/20/2012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8EBCF-9765-46A9-BDE4-F4687F3C43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09/20/2012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2AD82-C92C-4F78-A5F6-C631AF72A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cs typeface="+mn-cs"/>
              </a:defRPr>
            </a:lvl1pPr>
          </a:lstStyle>
          <a:p>
            <a:pPr>
              <a:defRPr/>
            </a:pPr>
            <a:r>
              <a:rPr lang="en-US"/>
              <a:t>09/20/2012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013CEC72-BD12-4957-91DE-BB232F8AD4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153400" cy="25146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3600" dirty="0" smtClean="0">
                <a:cs typeface="Arial" charset="0"/>
              </a:rPr>
              <a:t>NANC Report </a:t>
            </a:r>
            <a:br>
              <a:rPr lang="en-US" sz="3600" dirty="0" smtClean="0">
                <a:cs typeface="Arial" charset="0"/>
              </a:rPr>
            </a:br>
            <a:r>
              <a:rPr lang="en-US" sz="3600" dirty="0" smtClean="0">
                <a:cs typeface="Arial" charset="0"/>
              </a:rPr>
              <a:t/>
            </a:r>
            <a:br>
              <a:rPr lang="en-US" sz="3600" dirty="0" smtClean="0">
                <a:cs typeface="Arial" charset="0"/>
              </a:rPr>
            </a:br>
            <a:r>
              <a:rPr lang="en-US" sz="3600" b="1" dirty="0" smtClean="0">
                <a:cs typeface="Arial" charset="0"/>
              </a:rPr>
              <a:t>Numbering Oversight Working Group</a:t>
            </a:r>
            <a:br>
              <a:rPr lang="en-US" sz="3600" b="1" dirty="0" smtClean="0">
                <a:cs typeface="Arial" charset="0"/>
              </a:rPr>
            </a:br>
            <a:r>
              <a:rPr lang="en-US" sz="3600" b="1" dirty="0" smtClean="0">
                <a:cs typeface="Arial" charset="0"/>
              </a:rPr>
              <a:t>(NOWG)</a:t>
            </a:r>
          </a:p>
        </p:txBody>
      </p:sp>
      <p:sp>
        <p:nvSpPr>
          <p:cNvPr id="14338" name="Rectangle 3"/>
          <p:cNvSpPr>
            <a:spLocks noGrp="1"/>
          </p:cNvSpPr>
          <p:nvPr>
            <p:ph type="body" idx="1"/>
          </p:nvPr>
        </p:nvSpPr>
        <p:spPr>
          <a:xfrm>
            <a:off x="838200" y="2667001"/>
            <a:ext cx="7543800" cy="3581400"/>
          </a:xfrm>
        </p:spPr>
        <p:txBody>
          <a:bodyPr/>
          <a:lstStyle/>
          <a:p>
            <a:pPr algn="ctr" eaLnBrk="1" hangingPunct="1">
              <a:buFont typeface="Arial" charset="0"/>
              <a:buNone/>
              <a:defRPr/>
            </a:pPr>
            <a:endParaRPr lang="en-US" sz="2800" dirty="0" smtClean="0">
              <a:latin typeface="+mj-lt"/>
              <a:cs typeface="Arial" charset="0"/>
            </a:endParaRPr>
          </a:p>
          <a:p>
            <a:pPr algn="ctr" eaLnBrk="1" hangingPunct="1">
              <a:buFont typeface="Arial" charset="0"/>
              <a:buNone/>
              <a:defRPr/>
            </a:pPr>
            <a:r>
              <a:rPr lang="en-US" dirty="0" smtClean="0">
                <a:latin typeface="+mj-lt"/>
                <a:cs typeface="Arial" charset="0"/>
              </a:rPr>
              <a:t>March 5, 2015</a:t>
            </a:r>
          </a:p>
          <a:p>
            <a:pPr algn="ctr" eaLnBrk="1" hangingPunct="1">
              <a:buFont typeface="Arial" charset="0"/>
              <a:buNone/>
              <a:defRPr/>
            </a:pPr>
            <a:endParaRPr lang="en-US" sz="3600" dirty="0" smtClean="0">
              <a:latin typeface="+mj-lt"/>
              <a:cs typeface="Arial" charset="0"/>
            </a:endParaRPr>
          </a:p>
          <a:p>
            <a:pPr lvl="1" eaLnBrk="1" hangingPunct="1">
              <a:buFont typeface="Arial" charset="0"/>
              <a:buNone/>
              <a:defRPr/>
            </a:pPr>
            <a:r>
              <a:rPr lang="en-US" sz="2400" u="sng" dirty="0" smtClean="0">
                <a:latin typeface="+mj-lt"/>
                <a:cs typeface="Arial" charset="0"/>
              </a:rPr>
              <a:t>Co-Chairs:</a:t>
            </a:r>
          </a:p>
          <a:p>
            <a:pPr lvl="1" eaLnBrk="1" hangingPunct="1">
              <a:buFont typeface="Arial" charset="0"/>
              <a:buNone/>
              <a:defRPr/>
            </a:pPr>
            <a:r>
              <a:rPr lang="en-US" sz="2400" dirty="0" smtClean="0">
                <a:latin typeface="+mj-lt"/>
                <a:cs typeface="Arial" charset="0"/>
              </a:rPr>
              <a:t>Laura Dalton, Verizon Communications</a:t>
            </a:r>
          </a:p>
          <a:p>
            <a:pPr lvl="1" eaLnBrk="1" hangingPunct="1">
              <a:buFont typeface="Arial" charset="0"/>
              <a:buNone/>
              <a:defRPr/>
            </a:pPr>
            <a:r>
              <a:rPr lang="en-US" sz="2400" dirty="0" smtClean="0">
                <a:latin typeface="+mj-lt"/>
                <a:cs typeface="Arial" charset="0"/>
              </a:rPr>
              <a:t>Karen Riepenkroger, Sprint</a:t>
            </a:r>
          </a:p>
          <a:p>
            <a:pPr lvl="4" eaLnBrk="1" hangingPunct="1">
              <a:buFont typeface="Arial" charset="0"/>
              <a:buNone/>
              <a:defRPr/>
            </a:pPr>
            <a:endParaRPr lang="en-US" sz="1800" dirty="0" smtClean="0">
              <a:latin typeface="+mj-lt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03/05/2015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fld id="{08BADED4-1C4C-4643-85E5-8EE0E8CAD622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7772400" cy="12954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cs typeface="Arial" charset="0"/>
              </a:rPr>
              <a:t/>
            </a:r>
            <a:br>
              <a:rPr lang="en-US" sz="3200" b="1" dirty="0" smtClean="0">
                <a:cs typeface="Arial" charset="0"/>
              </a:rPr>
            </a:br>
            <a:r>
              <a:rPr lang="en-US" sz="3200" b="1" dirty="0">
                <a:cs typeface="Arial" charset="0"/>
              </a:rPr>
              <a:t/>
            </a:r>
            <a:br>
              <a:rPr lang="en-US" sz="3200" b="1" dirty="0">
                <a:cs typeface="Arial" charset="0"/>
              </a:rPr>
            </a:br>
            <a:r>
              <a:rPr lang="en-US" sz="3200" b="1" dirty="0" smtClean="0">
                <a:cs typeface="Arial" charset="0"/>
              </a:rPr>
              <a:t>Contents</a:t>
            </a:r>
            <a:br>
              <a:rPr lang="en-US" sz="3200" b="1" dirty="0" smtClean="0">
                <a:cs typeface="Arial" charset="0"/>
              </a:rPr>
            </a:br>
            <a:r>
              <a:rPr lang="en-US" sz="3600" dirty="0" smtClean="0">
                <a:cs typeface="Arial" charset="0"/>
              </a:rPr>
              <a:t/>
            </a:r>
            <a:br>
              <a:rPr lang="en-US" sz="3600" dirty="0" smtClean="0">
                <a:cs typeface="Arial" charset="0"/>
              </a:rPr>
            </a:br>
            <a:endParaRPr lang="en-US" sz="3600" dirty="0" smtClean="0">
              <a:cs typeface="Arial" charset="0"/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3886200"/>
          </a:xfrm>
        </p:spPr>
        <p:txBody>
          <a:bodyPr/>
          <a:lstStyle/>
          <a:p>
            <a:pPr lvl="1" eaLnBrk="1" hangingPunct="1">
              <a:defRPr/>
            </a:pPr>
            <a:endParaRPr lang="en-US" dirty="0" smtClean="0">
              <a:latin typeface="+mj-lt"/>
              <a:cs typeface="Arial" charset="0"/>
            </a:endParaRPr>
          </a:p>
          <a:p>
            <a:pPr lvl="1" eaLnBrk="1" hangingPunct="1">
              <a:buFontTx/>
              <a:buChar char="•"/>
              <a:defRPr/>
            </a:pPr>
            <a:r>
              <a:rPr lang="en-US" dirty="0" smtClean="0">
                <a:latin typeface="+mj-lt"/>
                <a:cs typeface="Arial" charset="0"/>
              </a:rPr>
              <a:t>2014 </a:t>
            </a:r>
            <a:r>
              <a:rPr lang="en-US" dirty="0">
                <a:latin typeface="+mj-lt"/>
                <a:cs typeface="Arial" charset="0"/>
              </a:rPr>
              <a:t>Performance </a:t>
            </a:r>
            <a:r>
              <a:rPr lang="en-US" dirty="0" smtClean="0">
                <a:latin typeface="+mj-lt"/>
                <a:cs typeface="Arial" charset="0"/>
              </a:rPr>
              <a:t>Surveys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dirty="0" smtClean="0">
                <a:latin typeface="+mj-lt"/>
                <a:cs typeface="Arial" charset="0"/>
              </a:rPr>
              <a:t>NANPA and PA Performance </a:t>
            </a:r>
            <a:r>
              <a:rPr lang="en-US" dirty="0">
                <a:latin typeface="+mj-lt"/>
                <a:cs typeface="Arial" charset="0"/>
              </a:rPr>
              <a:t>E</a:t>
            </a:r>
            <a:r>
              <a:rPr lang="en-US" dirty="0" smtClean="0">
                <a:latin typeface="+mj-lt"/>
                <a:cs typeface="Arial" charset="0"/>
              </a:rPr>
              <a:t>valuation Process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dirty="0">
                <a:cs typeface="Arial" charset="0"/>
              </a:rPr>
              <a:t>Annual Reports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dirty="0" smtClean="0">
                <a:latin typeface="+mj-lt"/>
                <a:cs typeface="Arial" charset="0"/>
              </a:rPr>
              <a:t>NANPA and PA Change Orders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dirty="0" smtClean="0">
                <a:latin typeface="+mj-lt"/>
                <a:cs typeface="Arial" charset="0"/>
              </a:rPr>
              <a:t>NOWG Participating Companies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dirty="0" smtClean="0">
                <a:latin typeface="+mj-lt"/>
                <a:cs typeface="Arial" charset="0"/>
              </a:rPr>
              <a:t>Meeting Schedule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1843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2A8078-4053-4893-86AA-3618D109493B}" type="slidenum">
              <a:rPr lang="en-US" smtClean="0">
                <a:cs typeface="Arial" charset="0"/>
              </a:rPr>
              <a:pPr/>
              <a:t>2</a:t>
            </a:fld>
            <a:endParaRPr lang="en-US" dirty="0" smtClean="0"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03/05/2015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4A90EE-546B-41BB-8475-911A828834F3}" type="slidenum">
              <a:rPr lang="en-US" smtClean="0">
                <a:latin typeface="+mn-lt"/>
                <a:cs typeface="Arial" charset="0"/>
              </a:rPr>
              <a:pPr/>
              <a:t>3</a:t>
            </a:fld>
            <a:endParaRPr lang="en-US" dirty="0" smtClean="0">
              <a:latin typeface="+mn-lt"/>
              <a:cs typeface="Arial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295400"/>
          </a:xfrm>
        </p:spPr>
        <p:txBody>
          <a:bodyPr/>
          <a:lstStyle/>
          <a:p>
            <a:pPr marL="342900" indent="-342900" eaLnBrk="1" hangingPunct="1"/>
            <a:r>
              <a:rPr lang="en-US" sz="3200" b="1" dirty="0" smtClean="0">
                <a:cs typeface="Arial" charset="0"/>
              </a:rPr>
              <a:t>2014 </a:t>
            </a:r>
            <a:r>
              <a:rPr lang="en-US" sz="3200" b="1" dirty="0">
                <a:cs typeface="Arial" charset="0"/>
              </a:rPr>
              <a:t>Performance Surveys</a:t>
            </a:r>
            <a:br>
              <a:rPr lang="en-US" sz="3200" b="1" dirty="0">
                <a:cs typeface="Arial" charset="0"/>
              </a:rPr>
            </a:br>
            <a:endParaRPr lang="en-US" sz="3200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4102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cs typeface="Arial" charset="0"/>
              </a:rPr>
              <a:t>Industry Surveys:</a:t>
            </a:r>
          </a:p>
          <a:p>
            <a:pPr lvl="1" eaLnBrk="1" hangingPunct="1"/>
            <a:r>
              <a:rPr lang="en-US" sz="2400" dirty="0" smtClean="0">
                <a:cs typeface="Arial" charset="0"/>
              </a:rPr>
              <a:t>Surveys deployed: January 2, 2015</a:t>
            </a:r>
          </a:p>
          <a:p>
            <a:pPr lvl="1" eaLnBrk="1" hangingPunct="1"/>
            <a:r>
              <a:rPr lang="en-US" sz="2400" dirty="0" smtClean="0">
                <a:cs typeface="Arial" charset="0"/>
              </a:rPr>
              <a:t>Responses due: February 13, 2015</a:t>
            </a:r>
          </a:p>
          <a:p>
            <a:pPr lvl="2" eaLnBrk="1" hangingPunct="1"/>
            <a:r>
              <a:rPr lang="en-US" u="sng" dirty="0" smtClean="0">
                <a:cs typeface="Arial" charset="0"/>
              </a:rPr>
              <a:t>NANPA </a:t>
            </a:r>
            <a:r>
              <a:rPr lang="en-US" u="sng" dirty="0">
                <a:cs typeface="Arial" charset="0"/>
              </a:rPr>
              <a:t>Surveys </a:t>
            </a:r>
            <a:r>
              <a:rPr lang="en-US" u="sng" dirty="0" smtClean="0">
                <a:cs typeface="Arial" charset="0"/>
              </a:rPr>
              <a:t>Completed</a:t>
            </a:r>
            <a:r>
              <a:rPr lang="en-US" dirty="0" smtClean="0">
                <a:cs typeface="Arial" charset="0"/>
              </a:rPr>
              <a:t>: </a:t>
            </a:r>
            <a:r>
              <a:rPr lang="en-US" b="1" dirty="0" smtClean="0">
                <a:cs typeface="Arial" charset="0"/>
              </a:rPr>
              <a:t>74</a:t>
            </a:r>
            <a:endParaRPr lang="en-US" b="1" dirty="0">
              <a:cs typeface="Arial" charset="0"/>
            </a:endParaRPr>
          </a:p>
          <a:p>
            <a:pPr lvl="3" eaLnBrk="1" hangingPunct="1">
              <a:buFont typeface="Wingdings" pitchFamily="2" charset="2"/>
              <a:buChar char="Ø"/>
            </a:pPr>
            <a:r>
              <a:rPr lang="en-US" sz="2400" b="1" dirty="0" smtClean="0">
                <a:cs typeface="Arial" charset="0"/>
              </a:rPr>
              <a:t>53</a:t>
            </a:r>
            <a:r>
              <a:rPr lang="en-US" sz="2400" dirty="0" smtClean="0">
                <a:cs typeface="Arial" charset="0"/>
              </a:rPr>
              <a:t> Industry </a:t>
            </a:r>
            <a:r>
              <a:rPr lang="en-US" sz="2400" dirty="0">
                <a:cs typeface="Arial" charset="0"/>
              </a:rPr>
              <a:t>and Other Respondents</a:t>
            </a:r>
          </a:p>
          <a:p>
            <a:pPr lvl="3" eaLnBrk="1" hangingPunct="1">
              <a:buFont typeface="Wingdings" pitchFamily="2" charset="2"/>
              <a:buChar char="Ø"/>
            </a:pPr>
            <a:r>
              <a:rPr lang="en-US" sz="2400" b="1" dirty="0" smtClean="0">
                <a:cs typeface="Arial" charset="0"/>
              </a:rPr>
              <a:t>21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>
                <a:cs typeface="Arial" charset="0"/>
              </a:rPr>
              <a:t>Regulator Respondents</a:t>
            </a:r>
          </a:p>
          <a:p>
            <a:pPr lvl="2" eaLnBrk="1" hangingPunct="1"/>
            <a:r>
              <a:rPr lang="en-US" u="sng" dirty="0">
                <a:cs typeface="Arial" charset="0"/>
              </a:rPr>
              <a:t>PA Surveys Completed</a:t>
            </a:r>
            <a:r>
              <a:rPr lang="en-US" dirty="0" smtClean="0">
                <a:cs typeface="Arial" charset="0"/>
              </a:rPr>
              <a:t>: </a:t>
            </a:r>
            <a:r>
              <a:rPr lang="en-US" b="1" dirty="0" smtClean="0">
                <a:cs typeface="Arial" charset="0"/>
              </a:rPr>
              <a:t>91</a:t>
            </a:r>
            <a:r>
              <a:rPr lang="en-US" dirty="0" smtClean="0">
                <a:cs typeface="Arial" charset="0"/>
              </a:rPr>
              <a:t> </a:t>
            </a:r>
            <a:endParaRPr lang="en-US" dirty="0">
              <a:cs typeface="Arial" charset="0"/>
            </a:endParaRPr>
          </a:p>
          <a:p>
            <a:pPr lvl="3" eaLnBrk="1" hangingPunct="1">
              <a:buFont typeface="Wingdings" pitchFamily="2" charset="2"/>
              <a:buChar char="Ø"/>
            </a:pPr>
            <a:r>
              <a:rPr lang="en-US" sz="2400" b="1" dirty="0" smtClean="0">
                <a:cs typeface="Arial" charset="0"/>
              </a:rPr>
              <a:t>57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>
                <a:cs typeface="Arial" charset="0"/>
              </a:rPr>
              <a:t>Industry and Other Respondents</a:t>
            </a:r>
          </a:p>
          <a:p>
            <a:pPr lvl="3" eaLnBrk="1" hangingPunct="1">
              <a:buFont typeface="Wingdings" pitchFamily="2" charset="2"/>
              <a:buChar char="Ø"/>
            </a:pPr>
            <a:r>
              <a:rPr lang="en-US" sz="2400" b="1" dirty="0" smtClean="0">
                <a:cs typeface="Arial" charset="0"/>
              </a:rPr>
              <a:t>34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>
                <a:cs typeface="Arial" charset="0"/>
              </a:rPr>
              <a:t>Regulator Respondents</a:t>
            </a:r>
          </a:p>
          <a:p>
            <a:pPr lvl="2" eaLnBrk="1" hangingPunct="1"/>
            <a:r>
              <a:rPr lang="en-US" u="sng" dirty="0">
                <a:cs typeface="Arial" charset="0"/>
              </a:rPr>
              <a:t>RNA Surveys Completed</a:t>
            </a:r>
            <a:r>
              <a:rPr lang="en-US" dirty="0" smtClean="0">
                <a:cs typeface="Arial" charset="0"/>
              </a:rPr>
              <a:t>: </a:t>
            </a:r>
            <a:r>
              <a:rPr lang="en-US" b="1" dirty="0" smtClean="0">
                <a:cs typeface="Arial" charset="0"/>
              </a:rPr>
              <a:t>17</a:t>
            </a:r>
            <a:endParaRPr lang="en-US" b="1" dirty="0">
              <a:cs typeface="Arial" charset="0"/>
            </a:endParaRPr>
          </a:p>
          <a:p>
            <a:pPr lvl="3" eaLnBrk="1" hangingPunct="1">
              <a:buFont typeface="Wingdings" pitchFamily="2" charset="2"/>
              <a:buChar char="Ø"/>
            </a:pPr>
            <a:r>
              <a:rPr lang="en-US" sz="2400" b="1" dirty="0" smtClean="0">
                <a:cs typeface="Arial" charset="0"/>
              </a:rPr>
              <a:t>16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>
                <a:cs typeface="Arial" charset="0"/>
              </a:rPr>
              <a:t>Industry and Other </a:t>
            </a:r>
            <a:r>
              <a:rPr lang="en-US" sz="2400" dirty="0" smtClean="0">
                <a:cs typeface="Arial" charset="0"/>
              </a:rPr>
              <a:t>Respondents </a:t>
            </a:r>
            <a:endParaRPr lang="en-US" sz="2400" dirty="0">
              <a:cs typeface="Arial" charset="0"/>
            </a:endParaRPr>
          </a:p>
          <a:p>
            <a:pPr lvl="3" eaLnBrk="1" hangingPunct="1">
              <a:buFont typeface="Wingdings" pitchFamily="2" charset="2"/>
              <a:buChar char="Ø"/>
            </a:pPr>
            <a:r>
              <a:rPr lang="en-US" sz="2400" b="1" dirty="0" smtClean="0">
                <a:cs typeface="Arial" charset="0"/>
              </a:rPr>
              <a:t>1</a:t>
            </a:r>
            <a:r>
              <a:rPr lang="en-US" sz="2400" dirty="0" smtClean="0">
                <a:cs typeface="Arial" charset="0"/>
              </a:rPr>
              <a:t> Regulator Respondent</a:t>
            </a:r>
            <a:endParaRPr lang="en-US" sz="2400" dirty="0">
              <a:cs typeface="Arial" charset="0"/>
            </a:endParaRPr>
          </a:p>
          <a:p>
            <a:pPr lvl="1" eaLnBrk="1" hangingPunct="1">
              <a:buFont typeface="Wingdings" pitchFamily="2" charset="2"/>
              <a:buChar char="Ø"/>
            </a:pPr>
            <a:endParaRPr lang="en-US" dirty="0" smtClean="0">
              <a:cs typeface="Arial" charset="0"/>
            </a:endParaRPr>
          </a:p>
          <a:p>
            <a:pPr lvl="2" eaLnBrk="1" hangingPunct="1">
              <a:buFont typeface="Wingdings" pitchFamily="2" charset="2"/>
              <a:buChar char="Ø"/>
            </a:pPr>
            <a:endParaRPr lang="en-US" dirty="0" smtClean="0">
              <a:latin typeface="Arial" charset="0"/>
              <a:cs typeface="Arial" charset="0"/>
            </a:endParaRPr>
          </a:p>
          <a:p>
            <a:pPr lvl="2" eaLnBrk="1" hangingPunct="1">
              <a:buFont typeface="Wingdings" pitchFamily="2" charset="2"/>
              <a:buNone/>
            </a:pPr>
            <a:endParaRPr lang="en-US" dirty="0" smtClean="0">
              <a:latin typeface="Arial" charset="0"/>
              <a:cs typeface="Arial" charset="0"/>
            </a:endParaRPr>
          </a:p>
          <a:p>
            <a:pPr lvl="1" eaLnBrk="1" hangingPunct="1"/>
            <a:endParaRPr lang="en-US" dirty="0" smtClean="0">
              <a:latin typeface="Arial" charset="0"/>
              <a:cs typeface="Arial" charset="0"/>
            </a:endParaRPr>
          </a:p>
          <a:p>
            <a:pPr lvl="1" eaLnBrk="1" hangingPunct="1"/>
            <a:endParaRPr lang="en-US" sz="3200" dirty="0" smtClean="0"/>
          </a:p>
        </p:txBody>
      </p:sp>
      <p:sp>
        <p:nvSpPr>
          <p:cNvPr id="19460" name="Date Placeholder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defRPr/>
            </a:pPr>
            <a:r>
              <a:rPr lang="en-US" dirty="0" smtClean="0"/>
              <a:t>03/05/2015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74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066800"/>
          </a:xfrm>
        </p:spPr>
        <p:txBody>
          <a:bodyPr/>
          <a:lstStyle/>
          <a:p>
            <a:r>
              <a:rPr lang="en-US" sz="3200" b="1" dirty="0" smtClean="0">
                <a:latin typeface="+mn-lt"/>
                <a:cs typeface="Arial" charset="0"/>
              </a:rPr>
              <a:t>2014 NANPA and PA</a:t>
            </a:r>
            <a:br>
              <a:rPr lang="en-US" sz="3200" b="1" dirty="0" smtClean="0">
                <a:latin typeface="+mn-lt"/>
                <a:cs typeface="Arial" charset="0"/>
              </a:rPr>
            </a:br>
            <a:r>
              <a:rPr lang="en-US" sz="3200" b="1" dirty="0" smtClean="0">
                <a:latin typeface="+mn-lt"/>
                <a:cs typeface="Arial" charset="0"/>
              </a:rPr>
              <a:t> Performance Evaluation Process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257800"/>
          </a:xfrm>
        </p:spPr>
        <p:txBody>
          <a:bodyPr>
            <a:normAutofit fontScale="25000" lnSpcReduction="20000"/>
          </a:bodyPr>
          <a:lstStyle/>
          <a:p>
            <a:pPr marL="342900" lvl="1" indent="-342900" eaLnBrk="1" hangingPunct="1">
              <a:lnSpc>
                <a:spcPct val="80000"/>
              </a:lnSpc>
              <a:buFontTx/>
              <a:buChar char="•"/>
            </a:pPr>
            <a:endParaRPr lang="en-US" sz="7400" dirty="0" smtClean="0">
              <a:cs typeface="Arial" charset="0"/>
            </a:endParaRPr>
          </a:p>
          <a:p>
            <a:pPr marL="342900" lvl="1" indent="-342900" eaLnBrk="1" hangingPunct="1">
              <a:lnSpc>
                <a:spcPct val="80000"/>
              </a:lnSpc>
              <a:buFontTx/>
              <a:buChar char="•"/>
            </a:pPr>
            <a:r>
              <a:rPr lang="en-US" sz="9600" u="sng" dirty="0" smtClean="0">
                <a:cs typeface="Arial" charset="0"/>
              </a:rPr>
              <a:t>Timeline of Activities  (</a:t>
            </a:r>
            <a:r>
              <a:rPr lang="en-US" sz="9600" u="sng" dirty="0">
                <a:cs typeface="Arial" charset="0"/>
              </a:rPr>
              <a:t>February – June </a:t>
            </a:r>
            <a:r>
              <a:rPr lang="en-US" sz="9600" u="sng" dirty="0" smtClean="0">
                <a:cs typeface="Arial" charset="0"/>
              </a:rPr>
              <a:t>2015):</a:t>
            </a:r>
            <a:endParaRPr lang="en-US" sz="9600" u="sng" dirty="0">
              <a:cs typeface="Arial" charset="0"/>
            </a:endParaRPr>
          </a:p>
          <a:p>
            <a:pPr marL="457200" lvl="1" indent="0" eaLnBrk="1" hangingPunct="1">
              <a:lnSpc>
                <a:spcPct val="80000"/>
              </a:lnSpc>
              <a:buNone/>
            </a:pPr>
            <a:endParaRPr lang="en-US" sz="9600" dirty="0" smtClean="0"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9600" dirty="0" smtClean="0">
                <a:cs typeface="Arial" charset="0"/>
              </a:rPr>
              <a:t>NOWG Analysis of Survey Results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endParaRPr lang="en-US" sz="9600" dirty="0" smtClean="0"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9600" dirty="0" smtClean="0">
                <a:cs typeface="Arial" charset="0"/>
              </a:rPr>
              <a:t>Operational Reviews with PA and NANPA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endParaRPr lang="en-US" sz="9600" dirty="0" smtClean="0"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9600" dirty="0" smtClean="0">
                <a:cs typeface="Arial" charset="0"/>
              </a:rPr>
              <a:t>Preparation of Draft Performance Report Sections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endParaRPr lang="en-US" sz="9600" dirty="0" smtClean="0"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9600" dirty="0" smtClean="0">
                <a:cs typeface="Arial" charset="0"/>
              </a:rPr>
              <a:t>Compilation and Review of Performance Report Drafts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9600" u="sng" dirty="0" smtClean="0"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9600" dirty="0" smtClean="0">
                <a:cs typeface="Arial" charset="0"/>
              </a:rPr>
              <a:t>NOWG Presentation of Preliminary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r>
              <a:rPr lang="en-US" sz="9600" dirty="0" smtClean="0">
                <a:cs typeface="Arial" charset="0"/>
              </a:rPr>
              <a:t>      Performance Reports to the FCC – May 27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endParaRPr lang="en-US" sz="9600" dirty="0" smtClean="0"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9600" dirty="0" smtClean="0">
                <a:cs typeface="Arial" charset="0"/>
              </a:rPr>
              <a:t>NOWG Presentation of Performance Reports to</a:t>
            </a:r>
          </a:p>
          <a:p>
            <a:pPr marL="857250" lvl="2" indent="0" eaLnBrk="1" hangingPunct="1">
              <a:lnSpc>
                <a:spcPct val="80000"/>
              </a:lnSpc>
              <a:buNone/>
            </a:pPr>
            <a:r>
              <a:rPr lang="en-US" sz="9600" dirty="0" smtClean="0">
                <a:cs typeface="Arial" charset="0"/>
              </a:rPr>
              <a:t> the NANC – June 4</a:t>
            </a:r>
          </a:p>
          <a:p>
            <a:pPr lvl="1" eaLnBrk="1" hangingPunct="1">
              <a:lnSpc>
                <a:spcPct val="80000"/>
              </a:lnSpc>
            </a:pPr>
            <a:endParaRPr lang="en-US" sz="7400" dirty="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7400" dirty="0" smtClean="0">
                <a:latin typeface="Arial" charset="0"/>
                <a:cs typeface="Arial" charset="0"/>
              </a:rPr>
              <a:t>				</a:t>
            </a:r>
            <a:r>
              <a:rPr lang="en-US" sz="1600" dirty="0" smtClean="0">
                <a:latin typeface="Arial" charset="0"/>
                <a:cs typeface="Arial" charset="0"/>
              </a:rPr>
              <a:t>		 	 	</a:t>
            </a:r>
            <a:endParaRPr lang="en-US" sz="900" dirty="0" smtClean="0">
              <a:latin typeface="Arial" charset="0"/>
              <a:cs typeface="Arial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6248400"/>
            <a:ext cx="10668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03/05/2015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914400" cy="457200"/>
          </a:xfrm>
        </p:spPr>
        <p:txBody>
          <a:bodyPr/>
          <a:lstStyle/>
          <a:p>
            <a:pPr>
              <a:defRPr/>
            </a:pPr>
            <a:fld id="{30980846-CC38-445C-BD06-61006C5AE9C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49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marL="342900" indent="-342900" eaLnBrk="1" hangingPunct="1"/>
            <a:r>
              <a:rPr lang="en-US" sz="3200" b="1" dirty="0" smtClean="0">
                <a:latin typeface="+mn-lt"/>
                <a:cs typeface="Arial" charset="0"/>
              </a:rPr>
              <a:t>Annual Reports</a:t>
            </a:r>
          </a:p>
        </p:txBody>
      </p:sp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980846-CC38-445C-BD06-61006C5AE9C1}" type="slidenum">
              <a:rPr lang="en-US"/>
              <a:pPr/>
              <a:t>5</a:t>
            </a:fld>
            <a:endParaRPr lang="en-US" dirty="0"/>
          </a:p>
          <a:p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23555" name="Date Placeholder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defRPr/>
            </a:pPr>
            <a:r>
              <a:rPr lang="en-US" dirty="0" smtClean="0"/>
              <a:t>03/05/2015</a:t>
            </a:r>
            <a:endParaRPr lang="en-US" dirty="0"/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auto">
          <a:xfrm>
            <a:off x="457200" y="1300163"/>
            <a:ext cx="8229600" cy="4487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 dirty="0">
              <a:latin typeface="Arial" charset="0"/>
              <a:cs typeface="Arial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dirty="0">
                <a:latin typeface="+mn-lt"/>
              </a:rPr>
              <a:t>The NANPA and PA provided their </a:t>
            </a:r>
            <a:r>
              <a:rPr lang="en-US" dirty="0" smtClean="0">
                <a:latin typeface="+mn-lt"/>
              </a:rPr>
              <a:t>draft 2014 </a:t>
            </a:r>
            <a:r>
              <a:rPr lang="en-US" dirty="0">
                <a:latin typeface="+mn-lt"/>
              </a:rPr>
              <a:t>Annual Reports to the NOWG for review prior to </a:t>
            </a:r>
            <a:r>
              <a:rPr lang="en-US" dirty="0" smtClean="0">
                <a:latin typeface="+mn-lt"/>
              </a:rPr>
              <a:t>publication.</a:t>
            </a: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endParaRPr lang="en-US" dirty="0" smtClean="0"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dirty="0" smtClean="0">
                <a:latin typeface="+mn-lt"/>
              </a:rPr>
              <a:t>Feedback was provided </a:t>
            </a:r>
            <a:r>
              <a:rPr lang="en-US" dirty="0">
                <a:latin typeface="+mn-lt"/>
              </a:rPr>
              <a:t>to the </a:t>
            </a:r>
            <a:r>
              <a:rPr lang="en-US" dirty="0" smtClean="0">
                <a:latin typeface="+mn-lt"/>
              </a:rPr>
              <a:t>NANPA, and will be provided to the PA next week.</a:t>
            </a:r>
            <a:endParaRPr lang="en-US" dirty="0">
              <a:latin typeface="+mn-lt"/>
            </a:endParaRPr>
          </a:p>
          <a:p>
            <a:pPr marL="1200150" lvl="2" indent="-285750">
              <a:spcBef>
                <a:spcPct val="20000"/>
              </a:spcBef>
              <a:buFont typeface="Wingdings" pitchFamily="2" charset="2"/>
              <a:buNone/>
            </a:pPr>
            <a:endParaRPr lang="en-US" sz="2400" dirty="0">
              <a:latin typeface="Arial" charset="0"/>
              <a:cs typeface="Arial" charset="0"/>
            </a:endParaRPr>
          </a:p>
          <a:p>
            <a:endParaRPr lang="en-US" sz="2400" dirty="0">
              <a:latin typeface="Arial" charset="0"/>
              <a:cs typeface="Arial" charset="0"/>
            </a:endParaRPr>
          </a:p>
          <a:p>
            <a:endParaRPr lang="en-US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29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3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1447800"/>
          </a:xfrm>
        </p:spPr>
        <p:txBody>
          <a:bodyPr/>
          <a:lstStyle/>
          <a:p>
            <a:pPr eaLnBrk="1" hangingPunct="1"/>
            <a:r>
              <a:rPr lang="en-US" altLang="en-US" sz="3200" b="1" dirty="0" smtClean="0">
                <a:cs typeface="Arial" charset="0"/>
              </a:rPr>
              <a:t/>
            </a:r>
            <a:br>
              <a:rPr lang="en-US" altLang="en-US" sz="3200" b="1" dirty="0" smtClean="0">
                <a:cs typeface="Arial" charset="0"/>
              </a:rPr>
            </a:br>
            <a:r>
              <a:rPr lang="en-US" altLang="en-US" sz="3200" b="1" dirty="0" smtClean="0">
                <a:cs typeface="Arial" charset="0"/>
              </a:rPr>
              <a:t/>
            </a:r>
            <a:br>
              <a:rPr lang="en-US" altLang="en-US" sz="3200" b="1" dirty="0" smtClean="0">
                <a:cs typeface="Arial" charset="0"/>
              </a:rPr>
            </a:br>
            <a:r>
              <a:rPr lang="en-US" altLang="en-US" sz="3200" b="1" dirty="0" smtClean="0">
                <a:cs typeface="Arial" charset="0"/>
              </a:rPr>
              <a:t/>
            </a:r>
            <a:br>
              <a:rPr lang="en-US" altLang="en-US" sz="3200" b="1" dirty="0" smtClean="0">
                <a:cs typeface="Arial" charset="0"/>
              </a:rPr>
            </a:br>
            <a:r>
              <a:rPr lang="en-US" altLang="en-US" sz="3200" b="1" dirty="0" smtClean="0">
                <a:cs typeface="Arial" charset="0"/>
              </a:rPr>
              <a:t/>
            </a:r>
            <a:br>
              <a:rPr lang="en-US" altLang="en-US" sz="3200" b="1" dirty="0" smtClean="0">
                <a:cs typeface="Arial" charset="0"/>
              </a:rPr>
            </a:br>
            <a:r>
              <a:rPr lang="en-US" altLang="en-US" sz="3200" b="1" dirty="0" smtClean="0">
                <a:cs typeface="Arial" charset="0"/>
              </a:rPr>
              <a:t>NANPA Change Orders</a:t>
            </a:r>
            <a:br>
              <a:rPr lang="en-US" altLang="en-US" sz="3200" b="1" dirty="0" smtClean="0">
                <a:cs typeface="Arial" charset="0"/>
              </a:rPr>
            </a:br>
            <a:r>
              <a:rPr lang="en-US" altLang="en-US" sz="3200" b="1" dirty="0" smtClean="0">
                <a:cs typeface="Arial" charset="0"/>
              </a:rPr>
              <a:t/>
            </a:r>
            <a:br>
              <a:rPr lang="en-US" altLang="en-US" sz="3200" b="1" dirty="0" smtClean="0">
                <a:cs typeface="Arial" charset="0"/>
              </a:rPr>
            </a:br>
            <a:r>
              <a:rPr lang="en-US" altLang="en-US" sz="2400" dirty="0" smtClean="0"/>
              <a:t>There are currently no outstanding NANPA Change Orders</a:t>
            </a:r>
            <a:r>
              <a:rPr lang="en-US" altLang="en-US" sz="2800" dirty="0" smtClean="0"/>
              <a:t>.</a:t>
            </a:r>
            <a:br>
              <a:rPr lang="en-US" altLang="en-US" sz="2800" dirty="0" smtClean="0"/>
            </a:br>
            <a:r>
              <a:rPr lang="en-US" altLang="en-US" sz="2800" dirty="0" smtClean="0"/>
              <a:t/>
            </a:r>
            <a:br>
              <a:rPr lang="en-US" altLang="en-US" sz="2800" dirty="0" smtClean="0"/>
            </a:br>
            <a:r>
              <a:rPr lang="en-US" altLang="en-US" sz="3200" b="1" dirty="0" smtClean="0">
                <a:cs typeface="Arial" charset="0"/>
              </a:rPr>
              <a:t>PA Change Orders</a:t>
            </a:r>
            <a:br>
              <a:rPr lang="en-US" altLang="en-US" sz="3200" b="1" dirty="0" smtClean="0">
                <a:cs typeface="Arial" charset="0"/>
              </a:rPr>
            </a:br>
            <a:r>
              <a:rPr lang="en-US" altLang="en-US" sz="3200" b="1" dirty="0" smtClean="0">
                <a:cs typeface="Arial" charset="0"/>
              </a:rPr>
              <a:t/>
            </a:r>
            <a:br>
              <a:rPr lang="en-US" altLang="en-US" sz="3200" b="1" dirty="0" smtClean="0">
                <a:cs typeface="Arial" charset="0"/>
              </a:rPr>
            </a:br>
            <a:endParaRPr lang="en-US" altLang="en-US" sz="3200" b="1" dirty="0" smtClean="0">
              <a:cs typeface="Arial" charset="0"/>
            </a:endParaRPr>
          </a:p>
        </p:txBody>
      </p:sp>
      <p:graphicFrame>
        <p:nvGraphicFramePr>
          <p:cNvPr id="19511" name="Group 5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7478416"/>
              </p:ext>
            </p:extLst>
          </p:nvPr>
        </p:nvGraphicFramePr>
        <p:xfrm>
          <a:off x="381000" y="2819400"/>
          <a:ext cx="8229600" cy="3124200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1371600"/>
                <a:gridCol w="1371600"/>
                <a:gridCol w="1371600"/>
                <a:gridCol w="1447800"/>
                <a:gridCol w="1143000"/>
                <a:gridCol w="1524000"/>
              </a:tblGrid>
              <a:tr h="104513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Change Order Number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5" marB="45725" horzOverflow="overflow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Date Filed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5" marB="45725" horzOverflow="overflow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Summary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5" marB="45725" horzOverflow="overflow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NOWG Status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5" marB="45725" horzOverflow="overflow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FCC Action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5" marB="45725" horzOverflow="overflow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Scheduled Implementation Date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5" marB="45725" horzOverflow="overflow">
                    <a:solidFill>
                      <a:schemeClr val="bg2"/>
                    </a:solidFill>
                  </a:tcPr>
                </a:tc>
              </a:tr>
              <a:tr h="207906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24</a:t>
                      </a: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11/6/2012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6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Enhancement of the FTP Interface with the Pooling Administration System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6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  <a:cs typeface="Arial" pitchFamily="34" charset="0"/>
                        </a:rPr>
                        <a:t>NOWG Recommendation to Approve sent to FCC on 11/16/2012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baseline="0" dirty="0" smtClean="0">
                        <a:latin typeface="+mn-lt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 smtClean="0">
                          <a:latin typeface="+mn-lt"/>
                          <a:cs typeface="Arial" pitchFamily="34" charset="0"/>
                        </a:rPr>
                        <a:t>FCC Approved on 12/5/2012</a:t>
                      </a: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Partially Implemented  7/19/2013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Remainder Implemented on 01/12/2015 with Release of Enhanced PAS</a:t>
                      </a:r>
                    </a:p>
                  </a:txBody>
                  <a:tcPr marT="45725" marB="45725" horzOverflow="overflow"/>
                </a:tc>
              </a:tr>
            </a:tbl>
          </a:graphicData>
        </a:graphic>
      </p:graphicFrame>
      <p:sp>
        <p:nvSpPr>
          <p:cNvPr id="33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E69AFA2-8AB6-44B7-A1B9-844098D2DA3E}" type="slidenum">
              <a:rPr lang="en-US" altLang="en-US" sz="1400" smtClean="0">
                <a:solidFill>
                  <a:srgbClr val="000000"/>
                </a:solidFill>
                <a:cs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3819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000000"/>
                </a:solidFill>
                <a:cs typeface="Arial" charset="0"/>
              </a:rPr>
              <a:t>03/05/2015</a:t>
            </a:r>
            <a:endParaRPr lang="en-US" altLang="en-US" sz="14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31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cs typeface="Arial" charset="0"/>
              </a:rPr>
              <a:t>NOWG Participating Companies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3810000" cy="4876800"/>
          </a:xfrm>
        </p:spPr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AT&amp;T</a:t>
            </a:r>
          </a:p>
          <a:p>
            <a:pPr eaLnBrk="1" hangingPunct="1"/>
            <a:r>
              <a:rPr lang="en-US" dirty="0" err="1" smtClean="0">
                <a:cs typeface="Arial" charset="0"/>
              </a:rPr>
              <a:t>CenturyLink</a:t>
            </a:r>
            <a:endParaRPr lang="en-US" dirty="0" smtClean="0">
              <a:cs typeface="Arial" charset="0"/>
            </a:endParaRPr>
          </a:p>
          <a:p>
            <a:pPr eaLnBrk="1" hangingPunct="1"/>
            <a:r>
              <a:rPr lang="en-US" dirty="0" smtClean="0">
                <a:cs typeface="Arial" charset="0"/>
              </a:rPr>
              <a:t>Charter Communications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Cox Communications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Indiana Utility Regulatory Commission</a:t>
            </a:r>
          </a:p>
        </p:txBody>
      </p:sp>
      <p:sp>
        <p:nvSpPr>
          <p:cNvPr id="3584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810000" cy="4876800"/>
          </a:xfrm>
        </p:spPr>
        <p:txBody>
          <a:bodyPr/>
          <a:lstStyle/>
          <a:p>
            <a:pPr eaLnBrk="1" hangingPunct="1"/>
            <a:r>
              <a:rPr lang="en-US" dirty="0">
                <a:cs typeface="Arial" charset="0"/>
              </a:rPr>
              <a:t>Pennsylvania Public Utilities Commission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Sprint 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T-Mobile USA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Verizon Communications / Verizon Wireless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XO Communications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358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5BB140EA-1D8E-44E8-ABB5-7EDD50AB2C90}" type="slidenum">
              <a:rPr lang="en-US" sz="1400" smtClean="0">
                <a:solidFill>
                  <a:srgbClr val="000000"/>
                </a:solidFill>
                <a:latin typeface="+mn-lt"/>
              </a:rPr>
              <a:pPr eaLnBrk="1" hangingPunct="1"/>
              <a:t>7</a:t>
            </a:fld>
            <a:endParaRPr lang="en-US" sz="1400" dirty="0" smtClean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5846" name="Date Placeholder 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1400" dirty="0" smtClean="0"/>
              <a:t>03/05/2015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6810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b="1" dirty="0" smtClean="0">
                <a:cs typeface="Arial" charset="0"/>
              </a:rPr>
              <a:t>NOWG Upcoming Meeting Schedule –  2015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8773187"/>
              </p:ext>
            </p:extLst>
          </p:nvPr>
        </p:nvGraphicFramePr>
        <p:xfrm>
          <a:off x="304800" y="1371600"/>
          <a:ext cx="8229600" cy="4800600"/>
        </p:xfrm>
        <a:graphic>
          <a:graphicData uri="http://schemas.openxmlformats.org/drawingml/2006/table">
            <a:tbl>
              <a:tblPr/>
              <a:tblGrid>
                <a:gridCol w="1524000"/>
                <a:gridCol w="67056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Month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Activity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7F7F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March 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 Standing Agenda Call with NOWG - Conference Call 1 pm Eastern, 1 hr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March 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NANPA Standing Agenda Call with NOWG - Conference Call 2 pm Eastern, 1 hr 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March 31 - April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 Operational Review – Concord, California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April 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 Standing Agenda Call with NOWG - Conference Call 1 pm Eastern, 1 hr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April 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NANPA Standing Agenda Call with NOWG - Conference Call 2 pm Eastern, 1 hr 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May 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 Standing Agenda Call with NOWG - Conference Call 1 pm Eastern, 1 hr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May 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NANPA Standing Agenda Call with NOWG - Conference Call 2 pm Eastern, 1 hr 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NOWG-Only Monthly Call following Calls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with the Administrators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46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A5FE7E-0219-4CBD-B7B8-3CF1AF3F8547}" type="slidenum">
              <a:rPr lang="en-US" smtClean="0">
                <a:cs typeface="Arial" charset="0"/>
              </a:rPr>
              <a:pPr/>
              <a:t>8</a:t>
            </a:fld>
            <a:endParaRPr lang="en-US" smtClean="0"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03/05/2015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371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cs typeface="Arial" charset="0"/>
              </a:rPr>
              <a:t>NOWG Meetings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006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cs typeface="Arial" charset="0"/>
              </a:rPr>
              <a:t>Other meetings for the NOWG may be scheduled as needed beyond what has been identified in this list.</a:t>
            </a:r>
          </a:p>
          <a:p>
            <a:pPr eaLnBrk="1" hangingPunct="1"/>
            <a:r>
              <a:rPr lang="en-US" sz="2800" dirty="0">
                <a:cs typeface="Arial" charset="0"/>
              </a:rPr>
              <a:t>Contact the Co-Chairs for complete meeting or conference call details: </a:t>
            </a:r>
          </a:p>
          <a:p>
            <a:pPr lvl="1" eaLnBrk="1" hangingPunct="1"/>
            <a:r>
              <a:rPr lang="en-US" dirty="0">
                <a:cs typeface="Arial" charset="0"/>
              </a:rPr>
              <a:t>Laura.R.Dalton@Verizon.com</a:t>
            </a:r>
          </a:p>
          <a:p>
            <a:pPr lvl="1" eaLnBrk="1" hangingPunct="1"/>
            <a:r>
              <a:rPr lang="en-US" dirty="0">
                <a:cs typeface="Arial" charset="0"/>
              </a:rPr>
              <a:t>Karen.S.Riepenkroger@Sprint.com</a:t>
            </a:r>
          </a:p>
          <a:p>
            <a:pPr eaLnBrk="1" hangingPunct="1"/>
            <a:r>
              <a:rPr lang="en-US" sz="2800" dirty="0" smtClean="0">
                <a:cs typeface="Arial" charset="0"/>
              </a:rPr>
              <a:t>NOWG meeting notes and documents are posted at </a:t>
            </a:r>
            <a:r>
              <a:rPr lang="en-US" sz="2800" u="sng" dirty="0" smtClean="0">
                <a:cs typeface="Arial" charset="0"/>
              </a:rPr>
              <a:t>www.nanc-chair.org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marL="0" indent="0" eaLnBrk="1" hangingPunct="1">
              <a:buNone/>
            </a:pPr>
            <a:endParaRPr lang="en-US" dirty="0" smtClean="0"/>
          </a:p>
        </p:txBody>
      </p:sp>
      <p:sp>
        <p:nvSpPr>
          <p:cNvPr id="25603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defRPr/>
            </a:pPr>
            <a:r>
              <a:rPr lang="en-US" dirty="0" smtClean="0"/>
              <a:t>03/05/2015</a:t>
            </a:r>
            <a:endParaRPr lang="en-US" dirty="0"/>
          </a:p>
        </p:txBody>
      </p:sp>
      <p:sp>
        <p:nvSpPr>
          <p:cNvPr id="2560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E85DD22-7786-4FA2-BAAC-F9D8B639FCCC}" type="slidenum">
              <a:rPr lang="en-US" smtClean="0">
                <a:cs typeface="Arial" charset="0"/>
              </a:rPr>
              <a:pPr/>
              <a:t>9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5327</TotalTime>
  <Words>468</Words>
  <Application>Microsoft Office PowerPoint</Application>
  <PresentationFormat>On-screen Show (4:3)</PresentationFormat>
  <Paragraphs>134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 NANC Report   Numbering Oversight Working Group (NOWG)</vt:lpstr>
      <vt:lpstr>  Contents  </vt:lpstr>
      <vt:lpstr>2014 Performance Surveys </vt:lpstr>
      <vt:lpstr>2014 NANPA and PA  Performance Evaluation Process</vt:lpstr>
      <vt:lpstr>Annual Reports</vt:lpstr>
      <vt:lpstr>    NANPA Change Orders  There are currently no outstanding NANPA Change Orders.  PA Change Orders  </vt:lpstr>
      <vt:lpstr>NOWG Participating Companies</vt:lpstr>
      <vt:lpstr>NOWG Upcoming Meeting Schedule –  2015</vt:lpstr>
      <vt:lpstr>NOWG Meetings</vt:lpstr>
    </vt:vector>
  </TitlesOfParts>
  <Company>WorldCom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NANC Report of the NANPA Oversight Working Group</dc:title>
  <dc:creator>Karen Mulberry</dc:creator>
  <cp:lastModifiedBy>Manning, John</cp:lastModifiedBy>
  <cp:revision>667</cp:revision>
  <cp:lastPrinted>2015-02-23T18:06:18Z</cp:lastPrinted>
  <dcterms:created xsi:type="dcterms:W3CDTF">2002-09-17T09:39:04Z</dcterms:created>
  <dcterms:modified xsi:type="dcterms:W3CDTF">2015-02-23T18:06:48Z</dcterms:modified>
</cp:coreProperties>
</file>