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5" r:id="rId2"/>
  </p:sldMasterIdLst>
  <p:notesMasterIdLst>
    <p:notesMasterId r:id="rId13"/>
  </p:notesMasterIdLst>
  <p:handoutMasterIdLst>
    <p:handoutMasterId r:id="rId14"/>
  </p:handoutMasterIdLst>
  <p:sldIdLst>
    <p:sldId id="348" r:id="rId3"/>
    <p:sldId id="435" r:id="rId4"/>
    <p:sldId id="412" r:id="rId5"/>
    <p:sldId id="405" r:id="rId6"/>
    <p:sldId id="466" r:id="rId7"/>
    <p:sldId id="441" r:id="rId8"/>
    <p:sldId id="467" r:id="rId9"/>
    <p:sldId id="456" r:id="rId10"/>
    <p:sldId id="437" r:id="rId11"/>
    <p:sldId id="411" r:id="rId12"/>
  </p:sldIdLst>
  <p:sldSz cx="9144000" cy="6858000" type="screen4x3"/>
  <p:notesSz cx="6950075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ra Blasgen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0D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294" autoAdjust="0"/>
    <p:restoredTop sz="98774" autoAdjust="0"/>
  </p:normalViewPr>
  <p:slideViewPr>
    <p:cSldViewPr snapToGrid="0" snapToObjects="1">
      <p:cViewPr varScale="1">
        <p:scale>
          <a:sx n="84" d="100"/>
          <a:sy n="84" d="100"/>
        </p:scale>
        <p:origin x="427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4014"/>
    </p:cViewPr>
  </p:sorterViewPr>
  <p:notesViewPr>
    <p:cSldViewPr snapToGrid="0" snapToObjects="1">
      <p:cViewPr>
        <p:scale>
          <a:sx n="125" d="100"/>
          <a:sy n="125" d="100"/>
        </p:scale>
        <p:origin x="-1278" y="-7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/>
              <a:pPr>
                <a:defRPr/>
              </a:pPr>
              <a:t>3/22/2016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/>
              <a:pPr>
                <a:defRPr/>
              </a:pPr>
              <a:t>3/22/2016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0" tIns="46242" rIns="92480" bIns="4624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0" tIns="46242" rIns="92480" bIns="4624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96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759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8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229600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1587796" y="6451026"/>
            <a:ext cx="174225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</a:rPr>
              <a:t>INC Report to</a:t>
            </a: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 the NANC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356142" y="6522879"/>
            <a:ext cx="5459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073725F-2222-4A28-97B7-D6FE95FEBEE4}" type="slidenum">
              <a:rPr lang="en-US" sz="11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rPr>
              <a:t>‹#›</a:t>
            </a:fld>
            <a:endParaRPr lang="en-US" sz="1100" kern="1200" dirty="0">
              <a:solidFill>
                <a:schemeClr val="tx1"/>
              </a:solidFill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8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87972"/>
            <a:ext cx="8544910" cy="738348"/>
          </a:xfrm>
          <a:prstGeom prst="rect">
            <a:avLst/>
          </a:prstGeo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44910" cy="45115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11872"/>
      </p:ext>
    </p:extLst>
  </p:cSld>
  <p:clrMapOvr>
    <a:masterClrMapping/>
  </p:clrMapOvr>
  <p:transition advClick="0" advTm="30000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6" descr="PPT Image5f.jpg"/>
          <p:cNvPicPr preferRelativeResize="0">
            <a:picLocks/>
          </p:cNvPicPr>
          <p:nvPr/>
        </p:nvPicPr>
        <p:blipFill>
          <a:blip r:embed="rId3"/>
          <a:srcRect t="8176" b="8531"/>
          <a:stretch>
            <a:fillRect/>
          </a:stretch>
        </p:blipFill>
        <p:spPr bwMode="auto">
          <a:xfrm>
            <a:off x="0" y="641653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7" descr="ATIS 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737" y="6456688"/>
            <a:ext cx="96177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8977176" y="6414947"/>
            <a:ext cx="171450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6405313"/>
            <a:ext cx="9144000" cy="1587"/>
          </a:xfrm>
          <a:prstGeom prst="line">
            <a:avLst/>
          </a:prstGeom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PT Image5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ATIS LOGO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978" y="355544"/>
            <a:ext cx="1676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s.org/01_committ_forums/INC/index.as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voss@atis.org" TargetMode="External"/><Relationship Id="rId4" Type="http://schemas.openxmlformats.org/officeDocument/2006/relationships/hyperlink" Target="http://www.atis.org/01_committ_forums/INC/inc_docs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s.org/legal/OP.asp" TargetMode="External"/><Relationship Id="rId2" Type="http://schemas.openxmlformats.org/officeDocument/2006/relationships/hyperlink" Target="http://www.atis.org/membership/become.asp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45772" y="1190445"/>
            <a:ext cx="6268676" cy="2579297"/>
          </a:xfrm>
          <a:prstGeom prst="rect">
            <a:avLst/>
          </a:prstGeom>
        </p:spPr>
        <p:txBody>
          <a:bodyPr wrap="square" anchor="b"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0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/>
              <a:t>Industry </a:t>
            </a:r>
            <a:r>
              <a:rPr lang="en-US" sz="4000" dirty="0" smtClean="0"/>
              <a:t>Numbering </a:t>
            </a:r>
            <a:r>
              <a:rPr lang="en-US" sz="4000" dirty="0"/>
              <a:t>Committee (INC) Report to the NANC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5771" y="3976764"/>
            <a:ext cx="5925420" cy="17858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Dyan Adams, INC Co-Chair</a:t>
            </a:r>
          </a:p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Connie Hartman,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INC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Co-Chair   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400" i="1" dirty="0"/>
          </a:p>
          <a:p>
            <a:r>
              <a:rPr lang="en-US" sz="2400" i="1" dirty="0" smtClean="0"/>
              <a:t>March 24, 2016</a:t>
            </a:r>
            <a:endParaRPr lang="en-US" sz="2400" i="1" dirty="0"/>
          </a:p>
          <a:p>
            <a:endParaRPr lang="en-US" sz="2400" dirty="0" smtClean="0"/>
          </a:p>
          <a:p>
            <a:endParaRPr lang="en-US" sz="2400" dirty="0"/>
          </a:p>
          <a:p>
            <a:pPr marL="4763" lvl="1">
              <a:spcBef>
                <a:spcPct val="20000"/>
              </a:spcBef>
              <a:buFont typeface="Arial" charset="0"/>
              <a:buNone/>
            </a:pPr>
            <a:r>
              <a:rPr lang="en-US" sz="2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3709692"/>
            <a:ext cx="9144000" cy="45719"/>
            <a:chOff x="0" y="3711105"/>
            <a:chExt cx="9144000" cy="4571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3751418"/>
              <a:ext cx="9144000" cy="1588"/>
            </a:xfrm>
            <a:prstGeom prst="line">
              <a:avLst/>
            </a:prstGeom>
            <a:ln w="6350" cap="flat" cmpd="sng" algn="ctr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8169942" y="3711105"/>
              <a:ext cx="974058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473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INC Web Pages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1128"/>
            <a:ext cx="8458200" cy="4735773"/>
          </a:xfrm>
        </p:spPr>
        <p:txBody>
          <a:bodyPr>
            <a:normAutofit/>
          </a:bodyPr>
          <a:lstStyle/>
          <a:p>
            <a:r>
              <a:rPr lang="en-US" dirty="0" smtClean="0"/>
              <a:t>INC Homepage:  	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www.atis.org/01_committ_forums/INC/index.asp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INC Published Documents: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www.atis.org/01_committ_forums/INC/inc_docs.asp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Anyone </a:t>
            </a:r>
            <a:r>
              <a:rPr lang="en-US" dirty="0"/>
              <a:t>interested in </a:t>
            </a:r>
            <a:r>
              <a:rPr lang="en-US" dirty="0" smtClean="0"/>
              <a:t>information on INC or INC documents may contact Jackie Voss, ATIS INC Manager, via email at </a:t>
            </a:r>
            <a:r>
              <a:rPr lang="en-US" dirty="0" smtClean="0">
                <a:hlinkClick r:id="rId5"/>
              </a:rPr>
              <a:t>jvoss@atis.org</a:t>
            </a:r>
            <a:r>
              <a:rPr lang="en-US" dirty="0" smtClean="0"/>
              <a:t> or (913) 393-0891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9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200" dirty="0" smtClean="0"/>
              <a:t>About INC</a:t>
            </a:r>
          </a:p>
          <a:p>
            <a:pPr>
              <a:spcBef>
                <a:spcPts val="600"/>
              </a:spcBef>
            </a:pPr>
            <a:r>
              <a:rPr lang="en-US" sz="2200" dirty="0" smtClean="0"/>
              <a:t>INC Meetings/Membership </a:t>
            </a:r>
          </a:p>
          <a:p>
            <a:pPr>
              <a:spcBef>
                <a:spcPts val="600"/>
              </a:spcBef>
            </a:pPr>
            <a:r>
              <a:rPr lang="en-US" sz="2200" dirty="0" smtClean="0"/>
              <a:t>Issue 497: </a:t>
            </a:r>
            <a:r>
              <a:rPr lang="en-US" sz="2200" dirty="0"/>
              <a:t>Identify Changes to INC Guidelines Based on NANC’s Report and Recommendation, </a:t>
            </a:r>
            <a:r>
              <a:rPr lang="en-US" sz="2200" i="1" dirty="0"/>
              <a:t>VoIP Service Providers’ Access Requirements for NANP Resource Assignments </a:t>
            </a:r>
            <a:r>
              <a:rPr lang="en-US" sz="2200" dirty="0"/>
              <a:t>(July 19, 2005), and FCC </a:t>
            </a:r>
            <a:r>
              <a:rPr lang="en-US" sz="2200" i="1" dirty="0" smtClean="0"/>
              <a:t>Report and Order </a:t>
            </a:r>
            <a:r>
              <a:rPr lang="en-US" sz="2200" dirty="0"/>
              <a:t>(FCC 15-70, June 22, 2015</a:t>
            </a:r>
            <a:r>
              <a:rPr lang="en-US" sz="2200" dirty="0" smtClean="0"/>
              <a:t>).</a:t>
            </a:r>
          </a:p>
          <a:p>
            <a:pPr>
              <a:spcBef>
                <a:spcPts val="600"/>
              </a:spcBef>
            </a:pPr>
            <a:r>
              <a:rPr lang="en-US" sz="2200" dirty="0" smtClean="0"/>
              <a:t>Issue </a:t>
            </a:r>
            <a:r>
              <a:rPr lang="en-US" sz="2200" dirty="0"/>
              <a:t>748: Assess Impacts on Numbering Resources and Numbering Administration with Transition from Public Switched Telephone Network (PSTN) to Internet Protocol (IP</a:t>
            </a:r>
            <a:r>
              <a:rPr lang="en-US" sz="2200" dirty="0" smtClean="0"/>
              <a:t>).</a:t>
            </a:r>
          </a:p>
          <a:p>
            <a:pPr>
              <a:spcBef>
                <a:spcPts val="600"/>
              </a:spcBef>
            </a:pPr>
            <a:r>
              <a:rPr lang="en-US" sz="2200" dirty="0" smtClean="0"/>
              <a:t>Issue 788: 555 Line Number Assignments and Reclamation.</a:t>
            </a:r>
          </a:p>
          <a:p>
            <a:pPr>
              <a:spcBef>
                <a:spcPts val="600"/>
              </a:spcBef>
            </a:pPr>
            <a:r>
              <a:rPr lang="en-US" sz="2200" dirty="0"/>
              <a:t>INC’s Input to NOWG Action Items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04906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INC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Industry Numbering Committee (INC) provides an open forum to address and resolve industry-wide </a:t>
            </a:r>
            <a:r>
              <a:rPr lang="en-US" dirty="0" smtClean="0"/>
              <a:t>issues </a:t>
            </a:r>
            <a:r>
              <a:rPr lang="en-US" dirty="0"/>
              <a:t>associated with planning, administration, allocation, assignment and use of North American </a:t>
            </a:r>
            <a:r>
              <a:rPr lang="en-US" dirty="0" smtClean="0"/>
              <a:t>Numbering </a:t>
            </a:r>
            <a:r>
              <a:rPr lang="en-US" dirty="0"/>
              <a:t>Plan (NANP) numbering resources within the NANP area</a:t>
            </a:r>
            <a:r>
              <a:rPr lang="en-US" dirty="0" smtClean="0"/>
              <a:t>.</a:t>
            </a:r>
          </a:p>
          <a:p>
            <a:r>
              <a:rPr lang="en-US" dirty="0"/>
              <a:t>Membership</a:t>
            </a:r>
          </a:p>
          <a:p>
            <a:pPr lvl="1"/>
            <a:r>
              <a:rPr lang="en-US" sz="2400" dirty="0"/>
              <a:t>To become a member of INC or ATIS, see </a:t>
            </a:r>
            <a:r>
              <a:rPr lang="en-US" sz="2400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sz="2400" dirty="0" smtClean="0">
                <a:solidFill>
                  <a:srgbClr val="FF0000"/>
                </a:solidFill>
                <a:hlinkClick r:id="rId2"/>
              </a:rPr>
              <a:t>www.atis.org/membership/become.asp</a:t>
            </a:r>
            <a:endParaRPr lang="en-US" sz="2400" dirty="0">
              <a:solidFill>
                <a:srgbClr val="FF0000"/>
              </a:solidFill>
            </a:endParaRPr>
          </a:p>
          <a:p>
            <a:pPr lvl="1"/>
            <a:r>
              <a:rPr lang="en-US" sz="2400" dirty="0"/>
              <a:t>To understand how INC operates, see </a:t>
            </a:r>
            <a:r>
              <a:rPr lang="en-US" sz="2400" dirty="0">
                <a:solidFill>
                  <a:srgbClr val="FF0000"/>
                </a:solidFill>
                <a:hlinkClick r:id="rId3"/>
              </a:rPr>
              <a:t>http://www.atis.org/legal/OP.asp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64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 Meetings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84067" y="1223158"/>
            <a:ext cx="8805554" cy="4880759"/>
          </a:xfrm>
        </p:spPr>
        <p:txBody>
          <a:bodyPr/>
          <a:lstStyle/>
          <a:p>
            <a:r>
              <a:rPr lang="en-US" sz="2800" dirty="0" smtClean="0"/>
              <a:t>Meetings</a:t>
            </a:r>
          </a:p>
          <a:p>
            <a:pPr lvl="1"/>
            <a:r>
              <a:rPr lang="en-US" sz="2400" dirty="0" smtClean="0"/>
              <a:t>Since the previous NANC meeting, INC held one virtual and one face-to-face meeting in January 2016.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INC met this week in Washington, DC.</a:t>
            </a:r>
          </a:p>
        </p:txBody>
      </p:sp>
    </p:spTree>
    <p:extLst>
      <p:ext uri="{BB962C8B-B14F-4D97-AF65-F5344CB8AC3E}">
        <p14:creationId xmlns:p14="http://schemas.microsoft.com/office/powerpoint/2010/main" val="263384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>
                <a:solidFill>
                  <a:prstClr val="black"/>
                </a:solidFill>
              </a:rPr>
              <a:t>Issue 497: Identify Changes to INC Guidelines Based on NANC’s Report and Recommendation, </a:t>
            </a:r>
            <a:r>
              <a:rPr lang="en-US" sz="1600" i="1" dirty="0">
                <a:solidFill>
                  <a:prstClr val="black"/>
                </a:solidFill>
              </a:rPr>
              <a:t>VoIP Service Providers’ Access Requirements for NANP Resource Assignments </a:t>
            </a:r>
            <a:r>
              <a:rPr lang="en-US" sz="1600" dirty="0">
                <a:solidFill>
                  <a:prstClr val="black"/>
                </a:solidFill>
              </a:rPr>
              <a:t>(July 19, 2005), and FCC Report and Order 15-70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Issue 497 is in Final Closure and the INC Guidelines were published on January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. INC will remove the following disclaimer on the INC Guidelines once the FCC publishes in the Federal Register that Rule amendments to §§ </a:t>
            </a:r>
            <a:r>
              <a:rPr lang="en-US" sz="2000" dirty="0"/>
              <a:t>52.15(g)(2) and 52.15(g)(3) </a:t>
            </a:r>
            <a:r>
              <a:rPr lang="en-US" sz="2000" dirty="0" smtClean="0"/>
              <a:t>are effective:</a:t>
            </a:r>
          </a:p>
          <a:p>
            <a:pPr marL="0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r>
              <a:rPr lang="en-US" sz="1800" dirty="0" smtClean="0"/>
              <a:t>NOTE</a:t>
            </a:r>
            <a:r>
              <a:rPr lang="en-US" sz="1800" dirty="0"/>
              <a:t>: These guidelines contain references to FCC Order 15-70. As noted in the Federal Register: </a:t>
            </a:r>
          </a:p>
          <a:p>
            <a:pPr marL="800100" lvl="2" indent="0">
              <a:buNone/>
            </a:pPr>
            <a:r>
              <a:rPr lang="en-US" sz="1800" dirty="0"/>
              <a:t>The Rule will become effective on November 30, 2015, except for §§ 52.15(g)(2) [Central office code administration-Initial numbering resources] &amp; 52.15(g)(3) [Central office code administration-Commission authorization process], which include revised information collection requirements that first require OMB review and approval.  The FCC will publish a further document in the Federal Register in the future announcing the effective date of the excepted rule amendments.</a:t>
            </a:r>
          </a:p>
          <a:p>
            <a:pPr marL="400050" lvl="1" indent="0">
              <a:buNone/>
            </a:pPr>
            <a:r>
              <a:rPr lang="en-US" sz="1800" dirty="0"/>
              <a:t>Once §§ 52.15(g)(2) and 52.15(g)(3) become effective, this note will be removed and all text in the guidelines will be effective.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7027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Issue 748: Assess Impacts on Numbering Resources and Numbering Administration with Transition from Public Switched Telephone Network (PSTN) to Internet Protocol (IP)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193800"/>
            <a:ext cx="8013700" cy="4842301"/>
          </a:xfrm>
        </p:spPr>
        <p:txBody>
          <a:bodyPr/>
          <a:lstStyle/>
          <a:p>
            <a:pPr marL="342900" lvl="1" indent="-342900">
              <a:spcBef>
                <a:spcPts val="1032"/>
              </a:spcBef>
            </a:pPr>
            <a:r>
              <a:rPr lang="en-US" sz="2400" dirty="0" smtClean="0"/>
              <a:t>INC continues to discuss the relationship between non-geographic number assignment and non-geographic number portability.</a:t>
            </a:r>
            <a:endParaRPr lang="en-US" sz="2400" dirty="0"/>
          </a:p>
          <a:p>
            <a:pPr marL="342900" lvl="1" indent="-342900">
              <a:spcBef>
                <a:spcPts val="1032"/>
              </a:spcBef>
            </a:pPr>
            <a:r>
              <a:rPr lang="en-US" sz="2400" dirty="0" smtClean="0"/>
              <a:t>INC is analyzing the potential modal disparities that could occur if non-geographic number portability is implemented without simultaneously implementing non-geographic number </a:t>
            </a:r>
            <a:r>
              <a:rPr lang="en-US" sz="2400" dirty="0"/>
              <a:t>assignment. </a:t>
            </a:r>
          </a:p>
        </p:txBody>
      </p:sp>
    </p:spTree>
    <p:extLst>
      <p:ext uri="{BB962C8B-B14F-4D97-AF65-F5344CB8AC3E}">
        <p14:creationId xmlns:p14="http://schemas.microsoft.com/office/powerpoint/2010/main" val="13793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INC’s Input to NOWG 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NOWG requested input </a:t>
            </a:r>
            <a:r>
              <a:rPr lang="en-US" sz="2000" dirty="0"/>
              <a:t>from NANPA and INC on </a:t>
            </a:r>
            <a:r>
              <a:rPr lang="en-US" sz="2000" dirty="0" smtClean="0"/>
              <a:t>its two action items </a:t>
            </a:r>
            <a:r>
              <a:rPr lang="en-US" sz="2000" dirty="0"/>
              <a:t>from the NANC in connection with analyzing the </a:t>
            </a:r>
            <a:r>
              <a:rPr lang="en-US" sz="2000" dirty="0" smtClean="0"/>
              <a:t>topic of nationwide </a:t>
            </a:r>
            <a:r>
              <a:rPr lang="en-US" sz="2000" dirty="0"/>
              <a:t>number </a:t>
            </a:r>
            <a:r>
              <a:rPr lang="en-US" sz="2000" dirty="0" smtClean="0"/>
              <a:t>portability:</a:t>
            </a:r>
          </a:p>
          <a:p>
            <a:pPr lvl="1"/>
            <a:r>
              <a:rPr lang="en-US" sz="2000" dirty="0" smtClean="0"/>
              <a:t>Potential impacts to the life of the NANP.</a:t>
            </a:r>
          </a:p>
          <a:p>
            <a:pPr lvl="1"/>
            <a:r>
              <a:rPr lang="en-US" sz="2000" dirty="0" smtClean="0"/>
              <a:t>NRUF Form impacts.</a:t>
            </a:r>
          </a:p>
          <a:p>
            <a:r>
              <a:rPr lang="en-US" sz="2000" dirty="0" smtClean="0"/>
              <a:t>INC reviewed NANPA’s input to the NOWG and responded to the NOWG’s request, noting INC agrees </a:t>
            </a:r>
            <a:r>
              <a:rPr lang="en-US" sz="2000" dirty="0"/>
              <a:t>with </a:t>
            </a:r>
            <a:r>
              <a:rPr lang="en-US" sz="2000" dirty="0" smtClean="0"/>
              <a:t>NANPA’s </a:t>
            </a:r>
            <a:r>
              <a:rPr lang="en-US" sz="2000" dirty="0"/>
              <a:t>assumptions and input related to both </a:t>
            </a:r>
            <a:r>
              <a:rPr lang="en-US" sz="2000" dirty="0" smtClean="0"/>
              <a:t>action items. </a:t>
            </a:r>
          </a:p>
          <a:p>
            <a:r>
              <a:rPr lang="en-US" sz="2000" smtClean="0"/>
              <a:t>Because changes </a:t>
            </a:r>
            <a:r>
              <a:rPr lang="en-US" sz="2000" dirty="0" smtClean="0"/>
              <a:t>to the current LRN routing architecture could impact the life of the NANP, INC advised the NOWG that it will </a:t>
            </a:r>
            <a:r>
              <a:rPr lang="en-US" sz="2000" dirty="0"/>
              <a:t>evaluate any recommendations for a new LRN routing scheme agreed to by the industry technical routing experts (e.g., ATIS PTSC) for impacts to </a:t>
            </a:r>
            <a:r>
              <a:rPr lang="en-US" sz="2000" dirty="0" smtClean="0"/>
              <a:t>the </a:t>
            </a:r>
            <a:r>
              <a:rPr lang="en-US" sz="2000" dirty="0"/>
              <a:t>INC Guidelines, specifically the LRN Assignment Practices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873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Issues in </a:t>
            </a:r>
            <a:r>
              <a:rPr lang="en-US" sz="3000" dirty="0" smtClean="0"/>
              <a:t>Initial Closure and Initial Pending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Closure</a:t>
            </a:r>
          </a:p>
          <a:p>
            <a:pPr lvl="1"/>
            <a:r>
              <a:rPr lang="en-US" sz="2000" dirty="0" smtClean="0"/>
              <a:t>None</a:t>
            </a:r>
            <a:endParaRPr lang="en-US" sz="2000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660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Issues in Final Closure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Issue 806</a:t>
            </a:r>
            <a:r>
              <a:rPr lang="en-US" dirty="0"/>
              <a:t>: Consider Adding State and Rate Center criteria to letter supporting dedicated code </a:t>
            </a:r>
            <a:r>
              <a:rPr lang="en-US" dirty="0" smtClean="0"/>
              <a:t>requests</a:t>
            </a:r>
          </a:p>
          <a:p>
            <a:pPr lvl="0"/>
            <a:r>
              <a:rPr lang="en-US" dirty="0"/>
              <a:t>Issue 809: Update COCAG Appendix D, Reservation timeline</a:t>
            </a:r>
          </a:p>
        </p:txBody>
      </p:sp>
    </p:spTree>
    <p:extLst>
      <p:ext uri="{BB962C8B-B14F-4D97-AF65-F5344CB8AC3E}">
        <p14:creationId xmlns:p14="http://schemas.microsoft.com/office/powerpoint/2010/main" val="6623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TIS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TIS Theme (titl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8454</TotalTime>
  <Words>674</Words>
  <Application>Microsoft Office PowerPoint</Application>
  <PresentationFormat>On-screen Show (4:3)</PresentationFormat>
  <Paragraphs>49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Helvetica Neue</vt:lpstr>
      <vt:lpstr>Final Template</vt:lpstr>
      <vt:lpstr>ATIS Theme (title)</vt:lpstr>
      <vt:lpstr>PowerPoint Presentation</vt:lpstr>
      <vt:lpstr>Overview</vt:lpstr>
      <vt:lpstr>About INC</vt:lpstr>
      <vt:lpstr>INC Meetings</vt:lpstr>
      <vt:lpstr>Issue 497: Identify Changes to INC Guidelines Based on NANC’s Report and Recommendation, VoIP Service Providers’ Access Requirements for NANP Resource Assignments (July 19, 2005), and FCC Report and Order 15-70</vt:lpstr>
      <vt:lpstr>Issue 748: Assess Impacts on Numbering Resources and Numbering Administration with Transition from Public Switched Telephone Network (PSTN) to Internet Protocol (IP)</vt:lpstr>
      <vt:lpstr>INC’s Input to NOWG Action Items</vt:lpstr>
      <vt:lpstr>Issues in Initial Closure and Initial Pending</vt:lpstr>
      <vt:lpstr>Issues in Final Closure</vt:lpstr>
      <vt:lpstr>Relevant INC Web Pages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Jakins</dc:creator>
  <cp:lastModifiedBy>Manning, John</cp:lastModifiedBy>
  <cp:revision>617</cp:revision>
  <cp:lastPrinted>2013-12-09T16:37:01Z</cp:lastPrinted>
  <dcterms:created xsi:type="dcterms:W3CDTF">2011-09-29T20:53:31Z</dcterms:created>
  <dcterms:modified xsi:type="dcterms:W3CDTF">2016-03-22T13:33:02Z</dcterms:modified>
</cp:coreProperties>
</file>