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5" r:id="rId2"/>
  </p:sldMasterIdLst>
  <p:notesMasterIdLst>
    <p:notesMasterId r:id="rId13"/>
  </p:notesMasterIdLst>
  <p:handoutMasterIdLst>
    <p:handoutMasterId r:id="rId14"/>
  </p:handoutMasterIdLst>
  <p:sldIdLst>
    <p:sldId id="348" r:id="rId3"/>
    <p:sldId id="435" r:id="rId4"/>
    <p:sldId id="412" r:id="rId5"/>
    <p:sldId id="405" r:id="rId6"/>
    <p:sldId id="457" r:id="rId7"/>
    <p:sldId id="458" r:id="rId8"/>
    <p:sldId id="459" r:id="rId9"/>
    <p:sldId id="456" r:id="rId10"/>
    <p:sldId id="437" r:id="rId11"/>
    <p:sldId id="411" r:id="rId12"/>
  </p:sldIdLst>
  <p:sldSz cx="9144000" cy="6858000" type="screen4x3"/>
  <p:notesSz cx="6950075" cy="9236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09">
          <p15:clr>
            <a:srgbClr val="A4A3A4"/>
          </p15:clr>
        </p15:guide>
        <p15:guide id="2" pos="218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exandra Blasgen" initials="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0D0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458" autoAdjust="0"/>
    <p:restoredTop sz="98774" autoAdjust="0"/>
  </p:normalViewPr>
  <p:slideViewPr>
    <p:cSldViewPr snapToGrid="0" snapToObjects="1">
      <p:cViewPr>
        <p:scale>
          <a:sx n="100" d="100"/>
          <a:sy n="100" d="100"/>
        </p:scale>
        <p:origin x="-28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 snapToGrid="0" snapToObjects="1">
      <p:cViewPr>
        <p:scale>
          <a:sx n="125" d="100"/>
          <a:sy n="125" d="100"/>
        </p:scale>
        <p:origin x="-1278" y="-72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11699" cy="461804"/>
          </a:xfrm>
          <a:prstGeom prst="rect">
            <a:avLst/>
          </a:prstGeom>
        </p:spPr>
        <p:txBody>
          <a:bodyPr vert="horz" lIns="92480" tIns="46242" rIns="92480" bIns="4624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2"/>
            <a:ext cx="3011699" cy="461804"/>
          </a:xfrm>
          <a:prstGeom prst="rect">
            <a:avLst/>
          </a:prstGeom>
        </p:spPr>
        <p:txBody>
          <a:bodyPr vert="horz" lIns="92480" tIns="46242" rIns="92480" bIns="4624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12D8A1E-D52C-4304-8434-C4E1A2E00059}" type="datetimeFigureOut">
              <a:rPr lang="en-US"/>
              <a:pPr>
                <a:defRPr/>
              </a:pPr>
              <a:t>3/22/2017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668"/>
            <a:ext cx="3011699" cy="461804"/>
          </a:xfrm>
          <a:prstGeom prst="rect">
            <a:avLst/>
          </a:prstGeom>
        </p:spPr>
        <p:txBody>
          <a:bodyPr vert="horz" lIns="92480" tIns="46242" rIns="92480" bIns="4624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80" tIns="46242" rIns="92480" bIns="4624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D5D548D-CE9B-4D8F-AC57-8A9BC0BA49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91144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11699" cy="461804"/>
          </a:xfrm>
          <a:prstGeom prst="rect">
            <a:avLst/>
          </a:prstGeom>
        </p:spPr>
        <p:txBody>
          <a:bodyPr vert="horz" lIns="92480" tIns="46242" rIns="92480" bIns="4624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2"/>
            <a:ext cx="3011699" cy="461804"/>
          </a:xfrm>
          <a:prstGeom prst="rect">
            <a:avLst/>
          </a:prstGeom>
        </p:spPr>
        <p:txBody>
          <a:bodyPr vert="horz" lIns="92480" tIns="46242" rIns="92480" bIns="4624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AD44489-E495-4718-8D9A-86FB8F2139E1}" type="datetimeFigureOut">
              <a:rPr lang="en-US"/>
              <a:pPr>
                <a:defRPr/>
              </a:pPr>
              <a:t>3/22/2017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0" tIns="46242" rIns="92480" bIns="46242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80" tIns="46242" rIns="92480" bIns="46242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772668"/>
            <a:ext cx="3011699" cy="461804"/>
          </a:xfrm>
          <a:prstGeom prst="rect">
            <a:avLst/>
          </a:prstGeom>
        </p:spPr>
        <p:txBody>
          <a:bodyPr vert="horz" lIns="92480" tIns="46242" rIns="92480" bIns="4624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80" tIns="46242" rIns="92480" bIns="4624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CFAB296-A647-4183-9CB4-02D9028B8B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50262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396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89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27996"/>
            <a:ext cx="8229600" cy="936298"/>
          </a:xfrm>
          <a:prstGeom prst="rect">
            <a:avLst/>
          </a:prstGeom>
        </p:spPr>
        <p:txBody>
          <a:bodyPr anchor="b"/>
          <a:lstStyle>
            <a:lvl1pPr>
              <a:defRPr sz="3200" b="1" i="0" baseline="0"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351128"/>
            <a:ext cx="8229600" cy="4735773"/>
          </a:xfrm>
          <a:prstGeom prst="rect">
            <a:avLst/>
          </a:prstGeom>
        </p:spPr>
        <p:txBody>
          <a:bodyPr tIns="0" bIns="0"/>
          <a:lstStyle>
            <a:lvl1pPr marL="342900" indent="-342900">
              <a:spcBef>
                <a:spcPts val="1032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buClrTx/>
              <a:defRPr sz="2200">
                <a:solidFill>
                  <a:schemeClr val="tx1"/>
                </a:solidFill>
              </a:defRPr>
            </a:lvl2pPr>
            <a:lvl3pPr>
              <a:buClrTx/>
              <a:defRPr sz="2200">
                <a:solidFill>
                  <a:schemeClr val="tx1"/>
                </a:solidFill>
              </a:defRPr>
            </a:lvl3pPr>
            <a:lvl4pPr>
              <a:buClrTx/>
              <a:defRPr sz="2200" baseline="0">
                <a:solidFill>
                  <a:schemeClr val="tx1"/>
                </a:solidFill>
              </a:defRPr>
            </a:lvl4pPr>
            <a:lvl5pPr>
              <a:buClrTx/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1141928"/>
            <a:ext cx="9144000" cy="1588"/>
          </a:xfrm>
          <a:prstGeom prst="line">
            <a:avLst/>
          </a:prstGeom>
          <a:ln w="6350" cap="flat" cmpd="sng" algn="ctr">
            <a:solidFill>
              <a:srgbClr val="595959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13"/>
          <p:cNvSpPr>
            <a:spLocks noChangeArrowheads="1"/>
          </p:cNvSpPr>
          <p:nvPr userDrawn="1"/>
        </p:nvSpPr>
        <p:spPr bwMode="auto">
          <a:xfrm>
            <a:off x="1587796" y="6451026"/>
            <a:ext cx="174225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</a:rPr>
              <a:t>INC Report to</a:t>
            </a:r>
            <a:r>
              <a:rPr lang="en-US" sz="1100" baseline="0" dirty="0" smtClean="0">
                <a:solidFill>
                  <a:schemeClr val="tx1"/>
                </a:solidFill>
                <a:latin typeface="Calibri" pitchFamily="34" charset="0"/>
              </a:rPr>
              <a:t> the NANC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7356142" y="6522879"/>
            <a:ext cx="5459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5073725F-2222-4A28-97B7-D6FE95FEBEE4}" type="slidenum">
              <a:rPr lang="en-US" sz="1100" kern="1200" smtClean="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rPr>
              <a:t>‹#›</a:t>
            </a:fld>
            <a:endParaRPr lang="en-US" sz="1100" kern="1200" dirty="0">
              <a:solidFill>
                <a:schemeClr val="tx1"/>
              </a:solidFill>
              <a:latin typeface="Calibri" pitchFamily="34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385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87972"/>
            <a:ext cx="8544910" cy="738348"/>
          </a:xfrm>
          <a:prstGeom prst="rect">
            <a:avLst/>
          </a:prstGeom>
        </p:spPr>
        <p:txBody>
          <a:bodyPr/>
          <a:lstStyle>
            <a:lvl1pPr algn="l">
              <a:defRPr sz="36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544910" cy="45115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611872"/>
      </p:ext>
    </p:extLst>
  </p:cSld>
  <p:clrMapOvr>
    <a:masterClrMapping/>
  </p:clrMapOvr>
  <p:transition advClick="0" advTm="30000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6" descr="PPT Image5f.jpg"/>
          <p:cNvPicPr preferRelativeResize="0">
            <a:picLocks/>
          </p:cNvPicPr>
          <p:nvPr/>
        </p:nvPicPr>
        <p:blipFill>
          <a:blip r:embed="rId3"/>
          <a:srcRect t="8176" b="8531"/>
          <a:stretch>
            <a:fillRect/>
          </a:stretch>
        </p:blipFill>
        <p:spPr bwMode="auto">
          <a:xfrm>
            <a:off x="0" y="641653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7" descr="ATIS LOGO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2737" y="6456688"/>
            <a:ext cx="96177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8977176" y="6414947"/>
            <a:ext cx="171450" cy="45720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0" y="6405313"/>
            <a:ext cx="9144000" cy="1587"/>
          </a:xfrm>
          <a:prstGeom prst="line">
            <a:avLst/>
          </a:prstGeom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Helvetica Neue"/>
          <a:ea typeface="Helvetica Neue"/>
          <a:cs typeface="Helvetica Neue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elvetica Neue"/>
          <a:ea typeface="Helvetica Neue"/>
          <a:cs typeface="Helvetica Neue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Helvetica Neue"/>
          <a:ea typeface="Helvetica Neue"/>
          <a:cs typeface="Helvetica Neue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Tx/>
        <a:buFont typeface="Arial" pitchFamily="34" charset="0"/>
        <a:buChar char="•"/>
        <a:defRPr sz="2400" kern="1200">
          <a:solidFill>
            <a:schemeClr val="tx1"/>
          </a:solidFill>
          <a:latin typeface="Helvetica Neue"/>
          <a:ea typeface="Helvetica Neue"/>
          <a:cs typeface="Helvetica Neue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Tx/>
        <a:buFont typeface="Arial" pitchFamily="34" charset="0"/>
        <a:buChar char="•"/>
        <a:defRPr sz="2400" kern="1200">
          <a:solidFill>
            <a:schemeClr val="tx1"/>
          </a:solidFill>
          <a:latin typeface="Helvetica Neue"/>
          <a:ea typeface="Helvetica Neue"/>
          <a:cs typeface="Helvetica Neue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Tx/>
        <a:buFont typeface="Arial" pitchFamily="34" charset="0"/>
        <a:buChar char="•"/>
        <a:defRPr sz="2400" kern="1200">
          <a:solidFill>
            <a:schemeClr val="tx1"/>
          </a:solidFill>
          <a:latin typeface="Helvetica Neue"/>
          <a:ea typeface="Helvetica Neue"/>
          <a:cs typeface="Helvetica Neue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ClrTx/>
        <a:buFont typeface="Arial" pitchFamily="34" charset="0"/>
        <a:buChar char="•"/>
        <a:defRPr sz="2400" kern="1200">
          <a:solidFill>
            <a:schemeClr val="tx1"/>
          </a:solidFill>
          <a:latin typeface="Helvetica Neue"/>
          <a:ea typeface="Helvetica Neue"/>
          <a:cs typeface="Helvetica Neu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PPT Image5e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10" descr="ATIS LOGO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6978" y="355544"/>
            <a:ext cx="16764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82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tis.org/01_committ_forums/INC/index.as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jvoss@atis.org" TargetMode="External"/><Relationship Id="rId4" Type="http://schemas.openxmlformats.org/officeDocument/2006/relationships/hyperlink" Target="http://www.atis.org/01_committ_forums/INC/inc_docs.asp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tis.org/01_legal/operatingpro.asp" TargetMode="External"/><Relationship Id="rId2" Type="http://schemas.openxmlformats.org/officeDocument/2006/relationships/hyperlink" Target="http://www.atis.org/01_membership/becomemem.asp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45772" y="1190445"/>
            <a:ext cx="6268676" cy="2579297"/>
          </a:xfrm>
          <a:prstGeom prst="rect">
            <a:avLst/>
          </a:prstGeom>
        </p:spPr>
        <p:txBody>
          <a:bodyPr wrap="square" anchor="b"/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3000" b="1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4000" dirty="0"/>
              <a:t>Industry </a:t>
            </a:r>
            <a:r>
              <a:rPr lang="en-US" sz="4000" dirty="0" smtClean="0"/>
              <a:t>Numbering </a:t>
            </a:r>
            <a:r>
              <a:rPr lang="en-US" sz="4000" dirty="0"/>
              <a:t>Committee (INC) Report to the NANC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45771" y="3976764"/>
            <a:ext cx="5925420" cy="1785861"/>
          </a:xfrm>
          <a:prstGeom prst="rect">
            <a:avLst/>
          </a:prstGeom>
        </p:spPr>
        <p:txBody>
          <a:bodyPr>
            <a:noAutofit/>
          </a:bodyPr>
          <a:lstStyle/>
          <a:p>
            <a:pPr marL="4763">
              <a:lnSpc>
                <a:spcPts val="2400"/>
              </a:lnSpc>
              <a:spcBef>
                <a:spcPct val="20000"/>
              </a:spcBef>
            </a:pP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Dyan Adams, INC Co-Chair</a:t>
            </a:r>
          </a:p>
          <a:p>
            <a:pPr marL="4763">
              <a:lnSpc>
                <a:spcPts val="2400"/>
              </a:lnSpc>
              <a:spcBef>
                <a:spcPct val="20000"/>
              </a:spcBef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Connie Hartman,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INC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Co-Chair   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2400" i="1" dirty="0"/>
          </a:p>
          <a:p>
            <a:r>
              <a:rPr lang="en-US" sz="2400" i="1" dirty="0" smtClean="0"/>
              <a:t>March 28, 2017</a:t>
            </a:r>
            <a:endParaRPr lang="en-US" sz="2400" i="1" dirty="0"/>
          </a:p>
          <a:p>
            <a:endParaRPr lang="en-US" sz="2400" dirty="0" smtClean="0"/>
          </a:p>
          <a:p>
            <a:endParaRPr lang="en-US" sz="2400" dirty="0"/>
          </a:p>
          <a:p>
            <a:pPr marL="4763" lvl="1">
              <a:spcBef>
                <a:spcPct val="20000"/>
              </a:spcBef>
              <a:buFont typeface="Arial" charset="0"/>
              <a:buNone/>
            </a:pPr>
            <a:r>
              <a:rPr lang="en-US" sz="24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i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0" y="3709692"/>
            <a:ext cx="9144000" cy="45719"/>
            <a:chOff x="0" y="3711105"/>
            <a:chExt cx="9144000" cy="45719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3751418"/>
              <a:ext cx="9144000" cy="1588"/>
            </a:xfrm>
            <a:prstGeom prst="line">
              <a:avLst/>
            </a:prstGeom>
            <a:ln w="6350" cap="flat" cmpd="sng" algn="ctr">
              <a:solidFill>
                <a:srgbClr val="59595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8169942" y="3711105"/>
              <a:ext cx="974058" cy="45719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54730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Relevant INC Web Pages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51128"/>
            <a:ext cx="8458200" cy="4735773"/>
          </a:xfrm>
        </p:spPr>
        <p:txBody>
          <a:bodyPr>
            <a:normAutofit/>
          </a:bodyPr>
          <a:lstStyle/>
          <a:p>
            <a:r>
              <a:rPr lang="en-US" dirty="0" smtClean="0"/>
              <a:t>INC Homepage:  	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www.atis.org/01_committ_forums/INC/index.asp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INC Published Documents: </a:t>
            </a:r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www.atis.org/01_committ_forums/INC/inc_docs.asp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Anyone </a:t>
            </a:r>
            <a:r>
              <a:rPr lang="en-US" dirty="0"/>
              <a:t>interested in </a:t>
            </a:r>
            <a:r>
              <a:rPr lang="en-US" dirty="0" smtClean="0"/>
              <a:t>information on INC or INC documents may contact Jackie </a:t>
            </a:r>
            <a:r>
              <a:rPr lang="en-US" dirty="0" err="1" smtClean="0"/>
              <a:t>Wohlgemuth</a:t>
            </a:r>
            <a:r>
              <a:rPr lang="en-US" dirty="0" smtClean="0"/>
              <a:t>, ATIS INC Manager, via email at </a:t>
            </a:r>
            <a:r>
              <a:rPr lang="en-US" dirty="0" smtClean="0">
                <a:hlinkClick r:id="rId5"/>
              </a:rPr>
              <a:t>jvoss@atis.org</a:t>
            </a:r>
            <a:r>
              <a:rPr lang="en-US" dirty="0" smtClean="0"/>
              <a:t> or (913) 393-0891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59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 smtClean="0"/>
              <a:t>About INC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INC Meetings 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Issue </a:t>
            </a:r>
            <a:r>
              <a:rPr lang="en-US" sz="2000" dirty="0"/>
              <a:t>832, Add language to the </a:t>
            </a:r>
            <a:r>
              <a:rPr lang="en-US" sz="2000" dirty="0" smtClean="0"/>
              <a:t>Thousands-Block Pooling Administration Guidelines (TBPAG) </a:t>
            </a:r>
            <a:r>
              <a:rPr lang="en-US" sz="2000" dirty="0"/>
              <a:t>and </a:t>
            </a:r>
            <a:r>
              <a:rPr lang="en-US" sz="2000" dirty="0" smtClean="0"/>
              <a:t>Central Office Code Assignment Guidelines (COCAG) </a:t>
            </a:r>
            <a:r>
              <a:rPr lang="en-US" sz="2000" dirty="0"/>
              <a:t>Regarding Documentation Needed </a:t>
            </a:r>
            <a:r>
              <a:rPr lang="en-US" sz="2000" dirty="0" smtClean="0"/>
              <a:t>for </a:t>
            </a:r>
            <a:r>
              <a:rPr lang="en-US" sz="2000" dirty="0"/>
              <a:t>Non-Exclusive Nationwide FCC </a:t>
            </a:r>
            <a:r>
              <a:rPr lang="en-US" sz="2000" dirty="0" smtClean="0"/>
              <a:t>Licenses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Issue 835, Update TBPAG and COCAG to Clarify t</a:t>
            </a:r>
            <a:r>
              <a:rPr lang="en-US" sz="2000" dirty="0" smtClean="0"/>
              <a:t>hat </a:t>
            </a:r>
            <a:r>
              <a:rPr lang="en-US" sz="2000" dirty="0"/>
              <a:t>the 30-Day State Notification Required b</a:t>
            </a:r>
            <a:r>
              <a:rPr lang="en-US" sz="2000" dirty="0" smtClean="0"/>
              <a:t>y </a:t>
            </a:r>
            <a:r>
              <a:rPr lang="en-US" sz="2000" dirty="0"/>
              <a:t>Interconnected VoIP Service Providers Applies </a:t>
            </a:r>
            <a:r>
              <a:rPr lang="en-US" sz="2000" dirty="0" smtClean="0"/>
              <a:t>to </a:t>
            </a:r>
            <a:r>
              <a:rPr lang="en-US" sz="2000" dirty="0"/>
              <a:t>Growth Requests </a:t>
            </a:r>
            <a:r>
              <a:rPr lang="en-US" sz="2000" dirty="0" smtClean="0"/>
              <a:t>as Well as </a:t>
            </a:r>
            <a:r>
              <a:rPr lang="en-US" sz="2000" dirty="0"/>
              <a:t>Initial Requests</a:t>
            </a:r>
            <a:endParaRPr lang="en-US" sz="2000" dirty="0" smtClean="0"/>
          </a:p>
          <a:p>
            <a:pPr>
              <a:spcBef>
                <a:spcPts val="600"/>
              </a:spcBef>
            </a:pPr>
            <a:r>
              <a:rPr lang="en-US" sz="2000" dirty="0" smtClean="0"/>
              <a:t>Issue 838,</a:t>
            </a:r>
            <a:r>
              <a:rPr lang="en-US" sz="2000" i="1" dirty="0"/>
              <a:t> </a:t>
            </a:r>
            <a:r>
              <a:rPr lang="en-US" sz="2000" dirty="0" smtClean="0"/>
              <a:t>Requirements </a:t>
            </a:r>
            <a:r>
              <a:rPr lang="en-US" sz="2000" dirty="0"/>
              <a:t>for Additional Carrier Identification Code (CIC) </a:t>
            </a:r>
            <a:r>
              <a:rPr lang="en-US" sz="2000" dirty="0" smtClean="0"/>
              <a:t>Assignments </a:t>
            </a:r>
            <a:r>
              <a:rPr lang="en-US" sz="2000" dirty="0"/>
              <a:t>and Direction for Non-Use</a:t>
            </a:r>
            <a:endParaRPr lang="en-US" sz="2000" dirty="0" smtClean="0"/>
          </a:p>
          <a:p>
            <a:pPr>
              <a:spcBef>
                <a:spcPts val="600"/>
              </a:spcBef>
            </a:pPr>
            <a:r>
              <a:rPr lang="en-US" sz="2000" dirty="0" smtClean="0"/>
              <a:t>Issues </a:t>
            </a:r>
            <a:r>
              <a:rPr lang="en-US" sz="2000" dirty="0"/>
              <a:t>in Initial Closure, Initial Pending, and </a:t>
            </a:r>
            <a:r>
              <a:rPr lang="en-US" sz="2000" dirty="0" smtClean="0"/>
              <a:t>Tabled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Issues in Final Closure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Relevant INC Web Pages</a:t>
            </a:r>
            <a:endParaRPr lang="en-US" sz="2000" dirty="0" smtClean="0"/>
          </a:p>
          <a:p>
            <a:pPr>
              <a:spcBef>
                <a:spcPts val="600"/>
              </a:spcBef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04906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INC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Industry Numbering Committee (INC) provides an open forum to address and resolve industry-wide </a:t>
            </a:r>
            <a:r>
              <a:rPr lang="en-US" dirty="0" smtClean="0"/>
              <a:t>issues </a:t>
            </a:r>
            <a:r>
              <a:rPr lang="en-US" dirty="0"/>
              <a:t>associated with planning, administration, allocation, </a:t>
            </a:r>
            <a:r>
              <a:rPr lang="en-US" dirty="0" smtClean="0"/>
              <a:t>assignment, and </a:t>
            </a:r>
            <a:r>
              <a:rPr lang="en-US" dirty="0"/>
              <a:t>use of North American </a:t>
            </a:r>
            <a:r>
              <a:rPr lang="en-US" dirty="0" smtClean="0"/>
              <a:t>Numbering </a:t>
            </a:r>
            <a:r>
              <a:rPr lang="en-US" dirty="0"/>
              <a:t>Plan (NANP) numbering resources within the NANP </a:t>
            </a:r>
            <a:r>
              <a:rPr lang="en-US" dirty="0" smtClean="0"/>
              <a:t>area.</a:t>
            </a:r>
          </a:p>
          <a:p>
            <a:r>
              <a:rPr lang="en-US" dirty="0"/>
              <a:t>Membership</a:t>
            </a:r>
          </a:p>
          <a:p>
            <a:pPr lvl="1"/>
            <a:r>
              <a:rPr lang="en-US" sz="2400" dirty="0"/>
              <a:t>To become a member of INC or ATIS, see </a:t>
            </a:r>
            <a:r>
              <a:rPr lang="en-US" sz="2400" dirty="0">
                <a:solidFill>
                  <a:srgbClr val="000000"/>
                </a:solidFill>
                <a:hlinkClick r:id="rId2"/>
              </a:rPr>
              <a:t>http://www.atis.org/01_membership/becomemem.asp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endParaRPr lang="en-US" sz="2400" dirty="0" smtClean="0"/>
          </a:p>
          <a:p>
            <a:pPr lvl="1"/>
            <a:r>
              <a:rPr lang="en-US" sz="2400" dirty="0" smtClean="0"/>
              <a:t>To </a:t>
            </a:r>
            <a:r>
              <a:rPr lang="en-US" sz="2400" dirty="0"/>
              <a:t>understand how INC operates, see </a:t>
            </a:r>
            <a:r>
              <a:rPr lang="en-US" sz="2400" dirty="0">
                <a:hlinkClick r:id="rId3"/>
              </a:rPr>
              <a:t>http://</a:t>
            </a:r>
            <a:r>
              <a:rPr lang="en-US" sz="2400" dirty="0" smtClean="0">
                <a:hlinkClick r:id="rId3"/>
              </a:rPr>
              <a:t>www.atis.org/01_legal/operatingpro.asp</a:t>
            </a:r>
            <a:r>
              <a:rPr lang="en-US" sz="2400" dirty="0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5647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 Meetings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184067" y="1223158"/>
            <a:ext cx="8805554" cy="4880759"/>
          </a:xfrm>
        </p:spPr>
        <p:txBody>
          <a:bodyPr/>
          <a:lstStyle/>
          <a:p>
            <a:r>
              <a:rPr lang="en-US" sz="2800" dirty="0" smtClean="0"/>
              <a:t>Meetings</a:t>
            </a:r>
          </a:p>
          <a:p>
            <a:pPr lvl="1"/>
            <a:r>
              <a:rPr lang="en-US" sz="2800" dirty="0"/>
              <a:t>Since the previous NANC meeting, INC </a:t>
            </a:r>
            <a:r>
              <a:rPr lang="en-US" sz="2800" dirty="0" smtClean="0"/>
              <a:t>met on January 25-26, February 10, and March 21-22.</a:t>
            </a:r>
            <a:endParaRPr lang="en-US" sz="2600" dirty="0" smtClean="0"/>
          </a:p>
          <a:p>
            <a:r>
              <a:rPr lang="en-US" sz="2800" dirty="0" smtClean="0"/>
              <a:t>Future Meetings</a:t>
            </a:r>
          </a:p>
          <a:p>
            <a:pPr lvl="1"/>
            <a:endParaRPr lang="en-US" sz="26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293873"/>
              </p:ext>
            </p:extLst>
          </p:nvPr>
        </p:nvGraphicFramePr>
        <p:xfrm>
          <a:off x="844550" y="3327400"/>
          <a:ext cx="5816600" cy="2387576"/>
        </p:xfrm>
        <a:graphic>
          <a:graphicData uri="http://schemas.openxmlformats.org/drawingml/2006/table">
            <a:tbl>
              <a:tblPr firstRow="1" firstCol="1" bandRow="1"/>
              <a:tblGrid>
                <a:gridCol w="1327150"/>
                <a:gridCol w="2482850"/>
                <a:gridCol w="2006600"/>
              </a:tblGrid>
              <a:tr h="1518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Meeting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Dates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Location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567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INC 154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May 9-11, 2017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Bellevue, WA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200">
                          <a:solidFill>
                            <a:schemeClr val="tx1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INC 155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Week of July 24, 2017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200">
                          <a:solidFill>
                            <a:schemeClr val="tx1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Denver, CO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4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200">
                          <a:solidFill>
                            <a:schemeClr val="tx1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INC 156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Week of September 18, 2017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Washington, DC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4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200">
                          <a:solidFill>
                            <a:schemeClr val="tx1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INC 157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Week of November 13, 2017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Helvetica Neue"/>
                          <a:ea typeface="Helvetica Neue"/>
                          <a:cs typeface="Helvetica Neue"/>
                        </a:rPr>
                        <a:t>Overland Park, KS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384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382772" y="116958"/>
            <a:ext cx="8304028" cy="947336"/>
          </a:xfrm>
        </p:spPr>
        <p:txBody>
          <a:bodyPr/>
          <a:lstStyle/>
          <a:p>
            <a:r>
              <a:rPr lang="en-US" sz="1800" dirty="0" smtClean="0"/>
              <a:t>Issue </a:t>
            </a:r>
            <a:r>
              <a:rPr lang="en-US" sz="1800" dirty="0"/>
              <a:t>832, Add </a:t>
            </a:r>
            <a:r>
              <a:rPr lang="en-US" sz="1800" dirty="0" smtClean="0"/>
              <a:t>Language </a:t>
            </a:r>
            <a:r>
              <a:rPr lang="en-US" sz="1800" dirty="0"/>
              <a:t>to the TBPAG and COCAG Guidelines Regarding Documentation Needed </a:t>
            </a:r>
            <a:r>
              <a:rPr lang="en-US" sz="1800" dirty="0" smtClean="0"/>
              <a:t>for </a:t>
            </a:r>
            <a:r>
              <a:rPr lang="en-US" sz="1800" dirty="0"/>
              <a:t>Non-Exclusive Nationwide FCC Licenses</a:t>
            </a:r>
            <a:endParaRPr lang="en-US" sz="1800" b="1" dirty="0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The PA and NANPA are seeing an increased use of the non-exclusive </a:t>
            </a:r>
            <a:r>
              <a:rPr lang="en-US" sz="1800" dirty="0"/>
              <a:t>3650-3700 MHz Radio Service nationwide FCC license as proof of certification, and </a:t>
            </a:r>
            <a:r>
              <a:rPr lang="en-US" sz="1800" dirty="0" smtClean="0"/>
              <a:t>recognized that INC Guidelines should fully document the requirements needed when using this type of license.</a:t>
            </a:r>
            <a:endParaRPr lang="en-US" sz="1800" dirty="0"/>
          </a:p>
          <a:p>
            <a:r>
              <a:rPr lang="en-US" sz="1800" dirty="0" smtClean="0"/>
              <a:t>Service providers are to provide the </a:t>
            </a:r>
            <a:r>
              <a:rPr lang="en-US" sz="1800" dirty="0"/>
              <a:t>3650-3700 MHz Service Registration Acceptance Letter from the FCC to establish </a:t>
            </a:r>
            <a:r>
              <a:rPr lang="en-US" sz="1800" dirty="0" smtClean="0"/>
              <a:t>that </a:t>
            </a:r>
            <a:r>
              <a:rPr lang="en-US" sz="1800" dirty="0"/>
              <a:t>the applicant has registered fixed sites </a:t>
            </a:r>
            <a:r>
              <a:rPr lang="en-US" sz="1800" dirty="0" smtClean="0"/>
              <a:t>or </a:t>
            </a:r>
            <a:r>
              <a:rPr lang="en-US" sz="1800" dirty="0"/>
              <a:t>base stations, and the location of those sites.</a:t>
            </a:r>
          </a:p>
          <a:p>
            <a:r>
              <a:rPr lang="en-US" sz="1800" dirty="0" smtClean="0"/>
              <a:t>The TBPAG and the </a:t>
            </a:r>
            <a:r>
              <a:rPr lang="en-US" sz="1800" dirty="0"/>
              <a:t>COCAG </a:t>
            </a:r>
            <a:r>
              <a:rPr lang="en-US" sz="1800" dirty="0" smtClean="0"/>
              <a:t>were updated to add direction </a:t>
            </a:r>
            <a:r>
              <a:rPr lang="en-US" sz="1800" dirty="0"/>
              <a:t>to </a:t>
            </a:r>
            <a:r>
              <a:rPr lang="en-US" sz="1800" dirty="0" smtClean="0"/>
              <a:t>service providers </a:t>
            </a:r>
            <a:r>
              <a:rPr lang="en-US" sz="1800" dirty="0"/>
              <a:t>using these </a:t>
            </a:r>
            <a:r>
              <a:rPr lang="en-US" sz="1800" dirty="0" smtClean="0"/>
              <a:t>licenses that is consistent with the language previously added to the p-ANI Guidelines. </a:t>
            </a:r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3722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1600" dirty="0"/>
              <a:t>Issue 835, Update </a:t>
            </a:r>
            <a:r>
              <a:rPr lang="en-US" sz="1600" dirty="0" smtClean="0"/>
              <a:t>Guidelines to </a:t>
            </a:r>
            <a:r>
              <a:rPr lang="en-US" sz="1600" dirty="0"/>
              <a:t>Clarify </a:t>
            </a:r>
            <a:r>
              <a:rPr lang="en-US" sz="1600" dirty="0" smtClean="0"/>
              <a:t>that </a:t>
            </a:r>
            <a:r>
              <a:rPr lang="en-US" sz="1600" dirty="0"/>
              <a:t>the 30-Day State Notification Required </a:t>
            </a:r>
            <a:r>
              <a:rPr lang="en-US" sz="1600" dirty="0" smtClean="0"/>
              <a:t>by </a:t>
            </a:r>
            <a:r>
              <a:rPr lang="en-US" sz="1600" dirty="0"/>
              <a:t>Interconnected VoIP Service Providers Applies </a:t>
            </a:r>
            <a:r>
              <a:rPr lang="en-US" sz="1600" dirty="0" smtClean="0"/>
              <a:t>to </a:t>
            </a:r>
            <a:r>
              <a:rPr lang="en-US" sz="1600" dirty="0"/>
              <a:t>Growth Requests </a:t>
            </a:r>
            <a:r>
              <a:rPr lang="en-US" sz="1600" dirty="0" smtClean="0"/>
              <a:t>as </a:t>
            </a:r>
            <a:r>
              <a:rPr lang="en-US" sz="1600" dirty="0"/>
              <a:t>Well </a:t>
            </a:r>
            <a:r>
              <a:rPr lang="en-US" sz="1600" dirty="0" smtClean="0"/>
              <a:t>as </a:t>
            </a:r>
            <a:r>
              <a:rPr lang="en-US" sz="1600" dirty="0"/>
              <a:t>Initial Requests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The TBPAG and the COCAG indicate </a:t>
            </a:r>
            <a:r>
              <a:rPr lang="en-US" sz="1800" dirty="0"/>
              <a:t>that the 30-day state notification required by interconnected VoIP service providers is required for both initial and growth requests, </a:t>
            </a:r>
            <a:r>
              <a:rPr lang="en-US" sz="1800" dirty="0" smtClean="0"/>
              <a:t>consistent with 47 </a:t>
            </a:r>
            <a:r>
              <a:rPr lang="en-US" sz="1800" dirty="0"/>
              <a:t>CFR § 52.15 (g) (3) and FCC 15-70, ¶ 14 and 34. </a:t>
            </a:r>
            <a:endParaRPr lang="en-US" sz="1800" dirty="0" smtClean="0"/>
          </a:p>
          <a:p>
            <a:r>
              <a:rPr lang="en-US" sz="1800" dirty="0" smtClean="0"/>
              <a:t>INC added additional language to the TBPAG </a:t>
            </a:r>
            <a:r>
              <a:rPr lang="en-US" sz="1800" dirty="0"/>
              <a:t>and </a:t>
            </a:r>
            <a:r>
              <a:rPr lang="en-US" sz="1800" dirty="0" smtClean="0"/>
              <a:t>the COCAG to draw attention to the 30-day </a:t>
            </a:r>
            <a:r>
              <a:rPr lang="en-US" sz="1800" dirty="0"/>
              <a:t>state notification </a:t>
            </a:r>
            <a:r>
              <a:rPr lang="en-US" sz="1800" dirty="0" smtClean="0"/>
              <a:t>requirement for growth requests.</a:t>
            </a:r>
          </a:p>
          <a:p>
            <a:r>
              <a:rPr lang="en-US" sz="1800" dirty="0" smtClean="0"/>
              <a:t>Clarification was added to ensure applicants are aware of the requirements and to prevent the denial of those applications.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22410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Issue 838, Requirements for Additional CIC Assignments and Direction for Non-Use</a:t>
            </a:r>
            <a:r>
              <a:rPr lang="en-US" sz="1600" dirty="0"/>
              <a:t/>
            </a:r>
            <a:br>
              <a:rPr lang="en-US" sz="1600" dirty="0"/>
            </a:b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800" dirty="0"/>
              <a:t>INC updated the </a:t>
            </a:r>
            <a:r>
              <a:rPr lang="en-US" sz="1800" dirty="0" smtClean="0"/>
              <a:t>CIC Assignment </a:t>
            </a:r>
            <a:r>
              <a:rPr lang="en-US" sz="1800" dirty="0"/>
              <a:t>G</a:t>
            </a:r>
            <a:r>
              <a:rPr lang="en-US" sz="1800" dirty="0" smtClean="0"/>
              <a:t>uidelines </a:t>
            </a:r>
            <a:r>
              <a:rPr lang="en-US" sz="1800" dirty="0"/>
              <a:t>to reinforce the requirement that CIC assignees shall have a current Entity Access/Usage Report on file with NANPA to:</a:t>
            </a:r>
          </a:p>
          <a:p>
            <a:pPr lvl="1"/>
            <a:r>
              <a:rPr lang="en-US" sz="1800" dirty="0"/>
              <a:t>Receive additional CICs; and</a:t>
            </a:r>
          </a:p>
          <a:p>
            <a:pPr lvl="1"/>
            <a:r>
              <a:rPr lang="en-US" sz="1800" dirty="0"/>
              <a:t>Demonstrate CIC use and prevent the reclamation of assigned CICs.</a:t>
            </a:r>
          </a:p>
          <a:p>
            <a:pPr lvl="0"/>
            <a:r>
              <a:rPr lang="en-US" sz="1800" dirty="0" smtClean="0"/>
              <a:t>Similar to NRUF reporting, the Entity Access/Usage Report is a required semi-annual report for CIC assignees to report CIC usage to NANPA. </a:t>
            </a:r>
          </a:p>
        </p:txBody>
      </p:sp>
    </p:spTree>
    <p:extLst>
      <p:ext uri="{BB962C8B-B14F-4D97-AF65-F5344CB8AC3E}">
        <p14:creationId xmlns:p14="http://schemas.microsoft.com/office/powerpoint/2010/main" val="1115874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/>
              <a:t>Issues in </a:t>
            </a:r>
            <a:r>
              <a:rPr lang="en-US" sz="3000" dirty="0" smtClean="0"/>
              <a:t>Initial Closure and Tabled Issues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1800" dirty="0" smtClean="0"/>
              <a:t>Initial Closure:</a:t>
            </a:r>
          </a:p>
          <a:p>
            <a:pPr lvl="2"/>
            <a:r>
              <a:rPr lang="en-US" sz="1800" dirty="0"/>
              <a:t>Issue 814, Verification that </a:t>
            </a:r>
            <a:r>
              <a:rPr lang="en-US" sz="1800" dirty="0" smtClean="0"/>
              <a:t>Switching </a:t>
            </a:r>
            <a:r>
              <a:rPr lang="en-US" sz="1800" dirty="0"/>
              <a:t>ID/POI on NXX </a:t>
            </a:r>
            <a:r>
              <a:rPr lang="en-US" sz="1800" dirty="0" smtClean="0"/>
              <a:t>Application </a:t>
            </a:r>
            <a:r>
              <a:rPr lang="en-US" sz="1800" dirty="0"/>
              <a:t>is in the Requested Rate Center LATA</a:t>
            </a:r>
          </a:p>
          <a:p>
            <a:pPr lvl="2"/>
            <a:r>
              <a:rPr lang="en-US" sz="1800" dirty="0"/>
              <a:t>Issue 834, Reduce 45-day </a:t>
            </a:r>
            <a:r>
              <a:rPr lang="en-US" sz="1800" dirty="0" smtClean="0"/>
              <a:t>Block </a:t>
            </a:r>
            <a:r>
              <a:rPr lang="en-US" sz="1800" dirty="0"/>
              <a:t>A</a:t>
            </a:r>
            <a:r>
              <a:rPr lang="en-US" sz="1800" dirty="0" smtClean="0"/>
              <a:t>ging </a:t>
            </a:r>
            <a:r>
              <a:rPr lang="en-US" sz="1800" dirty="0"/>
              <a:t>I</a:t>
            </a:r>
            <a:r>
              <a:rPr lang="en-US" sz="1800" dirty="0" smtClean="0"/>
              <a:t>nterval</a:t>
            </a:r>
            <a:endParaRPr lang="en-US" sz="1800" dirty="0"/>
          </a:p>
          <a:p>
            <a:pPr lvl="2"/>
            <a:r>
              <a:rPr lang="en-US" sz="1800" dirty="0"/>
              <a:t>Issue 835, Update TBPAG and COCAG to Clarify </a:t>
            </a:r>
            <a:r>
              <a:rPr lang="en-US" sz="1800" dirty="0" smtClean="0"/>
              <a:t>that </a:t>
            </a:r>
            <a:r>
              <a:rPr lang="en-US" sz="1800" dirty="0"/>
              <a:t>the 30-Day State Notification Required </a:t>
            </a:r>
            <a:r>
              <a:rPr lang="en-US" sz="1800" dirty="0" smtClean="0"/>
              <a:t>by </a:t>
            </a:r>
            <a:r>
              <a:rPr lang="en-US" sz="1800" dirty="0"/>
              <a:t>Interconnected VoIP Service Providers Applies </a:t>
            </a:r>
            <a:r>
              <a:rPr lang="en-US" sz="1800" dirty="0" smtClean="0"/>
              <a:t>to</a:t>
            </a:r>
            <a:r>
              <a:rPr lang="en-US" sz="1800" dirty="0" smtClean="0"/>
              <a:t> </a:t>
            </a:r>
            <a:r>
              <a:rPr lang="en-US" sz="1800" dirty="0"/>
              <a:t>Growth Requests </a:t>
            </a:r>
            <a:r>
              <a:rPr lang="en-US" sz="1800" dirty="0" smtClean="0"/>
              <a:t>as </a:t>
            </a:r>
            <a:r>
              <a:rPr lang="en-US" sz="1800" dirty="0"/>
              <a:t>Well </a:t>
            </a:r>
            <a:r>
              <a:rPr lang="en-US" sz="1800" dirty="0"/>
              <a:t>a</a:t>
            </a:r>
            <a:r>
              <a:rPr lang="en-US" sz="1800" dirty="0" smtClean="0"/>
              <a:t>s </a:t>
            </a:r>
            <a:r>
              <a:rPr lang="en-US" sz="1800" dirty="0"/>
              <a:t>Initial Requests</a:t>
            </a:r>
          </a:p>
          <a:p>
            <a:pPr lvl="2"/>
            <a:r>
              <a:rPr lang="en-US" sz="1800" dirty="0"/>
              <a:t>Issue 836, Update COCAG Section 4.7.1 to Reflect </a:t>
            </a:r>
            <a:r>
              <a:rPr lang="en-US" sz="1800" dirty="0" smtClean="0"/>
              <a:t>the </a:t>
            </a:r>
            <a:r>
              <a:rPr lang="en-US" sz="1800" dirty="0"/>
              <a:t>Sunset Of 555 Line Number </a:t>
            </a:r>
            <a:r>
              <a:rPr lang="en-US" sz="1800" dirty="0" smtClean="0"/>
              <a:t>Assignments</a:t>
            </a:r>
          </a:p>
          <a:p>
            <a:pPr lvl="2"/>
            <a:r>
              <a:rPr lang="en-US" sz="1800" dirty="0" smtClean="0"/>
              <a:t>Issue 837, Can 976 NXXs Be Pooled? </a:t>
            </a:r>
            <a:endParaRPr lang="en-US" sz="1800" dirty="0"/>
          </a:p>
          <a:p>
            <a:pPr lvl="2"/>
            <a:r>
              <a:rPr lang="en-US" sz="1800" dirty="0"/>
              <a:t>Issue 838, Requirements for Additional CIC Assignments and Direction for </a:t>
            </a:r>
            <a:r>
              <a:rPr lang="en-US" sz="1800" dirty="0" smtClean="0"/>
              <a:t>Non-Use</a:t>
            </a:r>
          </a:p>
          <a:p>
            <a:pPr lvl="1"/>
            <a:r>
              <a:rPr lang="en-US" sz="1800" dirty="0" smtClean="0"/>
              <a:t>Tabled:</a:t>
            </a:r>
          </a:p>
          <a:p>
            <a:pPr lvl="2"/>
            <a:r>
              <a:rPr lang="en-US" sz="1800" dirty="0" smtClean="0"/>
              <a:t>Issue 748: Assess </a:t>
            </a:r>
            <a:r>
              <a:rPr lang="en-US" sz="1800" dirty="0"/>
              <a:t>Impacts on Numbering Resources and Numbering Administration with Transition from Public Switched Telephone Network (PSTN) to Internet Protocol (IP</a:t>
            </a:r>
            <a:r>
              <a:rPr lang="en-US" sz="1800" dirty="0" smtClean="0"/>
              <a:t>)</a:t>
            </a:r>
            <a:endParaRPr lang="en-US" sz="1800" dirty="0"/>
          </a:p>
          <a:p>
            <a:pPr lvl="2"/>
            <a:endParaRPr 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276660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Issues in Final Closure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Issue </a:t>
            </a:r>
            <a:r>
              <a:rPr lang="en-US" sz="1600" dirty="0"/>
              <a:t>826, Criteria Added: </a:t>
            </a:r>
            <a:r>
              <a:rPr lang="en-US" sz="1600" dirty="0" smtClean="0"/>
              <a:t>to </a:t>
            </a:r>
            <a:r>
              <a:rPr lang="en-US" sz="1600" dirty="0"/>
              <a:t>Address Conflicting Requirements Between </a:t>
            </a:r>
            <a:r>
              <a:rPr lang="en-US" sz="1600" dirty="0" smtClean="0"/>
              <a:t>the </a:t>
            </a:r>
            <a:r>
              <a:rPr lang="en-US" sz="1600" dirty="0"/>
              <a:t>ATIS Packet Technologies </a:t>
            </a:r>
            <a:r>
              <a:rPr lang="en-US" sz="1600" dirty="0" smtClean="0"/>
              <a:t>and </a:t>
            </a:r>
            <a:r>
              <a:rPr lang="en-US" sz="1600" dirty="0"/>
              <a:t>System Committee (PTSC) and </a:t>
            </a:r>
            <a:r>
              <a:rPr lang="en-US" sz="1600" dirty="0" smtClean="0"/>
              <a:t>the </a:t>
            </a:r>
            <a:r>
              <a:rPr lang="en-US" sz="1600" dirty="0"/>
              <a:t>Industry Numbering Committee (INC) Regarding </a:t>
            </a:r>
            <a:r>
              <a:rPr lang="en-US" sz="1600" dirty="0" smtClean="0"/>
              <a:t>the </a:t>
            </a:r>
            <a:r>
              <a:rPr lang="en-US" sz="1600" dirty="0"/>
              <a:t>Dual Assignment of  10-Digit Numbers as Both a Location Routing Number (LRN) and a Subscriber Directory Number (DN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Issue </a:t>
            </a:r>
            <a:r>
              <a:rPr lang="en-US" sz="1600" dirty="0"/>
              <a:t>827, Relevant Pages of Interconnected VoIP Provider and Carrier Partner Agreement </a:t>
            </a:r>
          </a:p>
          <a:p>
            <a:r>
              <a:rPr lang="en-US" sz="1600" dirty="0" smtClean="0"/>
              <a:t>Issue </a:t>
            </a:r>
            <a:r>
              <a:rPr lang="en-US" sz="1600" dirty="0"/>
              <a:t>828, Update to Table 5.1 of the 555 NXX Line Number Reference Document</a:t>
            </a:r>
          </a:p>
          <a:p>
            <a:r>
              <a:rPr lang="en-US" sz="1600" dirty="0" smtClean="0"/>
              <a:t>Issue </a:t>
            </a:r>
            <a:r>
              <a:rPr lang="en-US" sz="1600" dirty="0"/>
              <a:t>829, Documentation Needed </a:t>
            </a:r>
            <a:r>
              <a:rPr lang="en-US" sz="1600" dirty="0" smtClean="0"/>
              <a:t>when </a:t>
            </a:r>
            <a:r>
              <a:rPr lang="en-US" sz="1600" dirty="0"/>
              <a:t>the Carrier Partner Name on the Carrier Partner Agreement </a:t>
            </a:r>
            <a:r>
              <a:rPr lang="en-US" sz="1600" dirty="0" smtClean="0"/>
              <a:t>does </a:t>
            </a:r>
            <a:r>
              <a:rPr lang="en-US" sz="1600" dirty="0"/>
              <a:t>n</a:t>
            </a:r>
            <a:r>
              <a:rPr lang="en-US" sz="1600" dirty="0" smtClean="0"/>
              <a:t>ot </a:t>
            </a:r>
            <a:r>
              <a:rPr lang="en-US" sz="1600" dirty="0"/>
              <a:t>Match the Carrier Partner Name on the Interconnection </a:t>
            </a:r>
            <a:r>
              <a:rPr lang="en-US" sz="1600" dirty="0" smtClean="0"/>
              <a:t>Agreement</a:t>
            </a:r>
          </a:p>
          <a:p>
            <a:r>
              <a:rPr lang="en-US" sz="1600" dirty="0" smtClean="0"/>
              <a:t>Issue </a:t>
            </a:r>
            <a:r>
              <a:rPr lang="en-US" sz="1600" dirty="0"/>
              <a:t>831, Revisions to Interim and Final Jeopardy Procedures</a:t>
            </a:r>
            <a:endParaRPr lang="en-US" sz="1600" dirty="0" smtClean="0"/>
          </a:p>
          <a:p>
            <a:r>
              <a:rPr lang="en-US" sz="1600" dirty="0"/>
              <a:t>Issue 832, Add language to the TBPAG and COCAG Guidelines Regarding Documentation Needed </a:t>
            </a:r>
            <a:r>
              <a:rPr lang="en-US" sz="1600" dirty="0" smtClean="0"/>
              <a:t>for </a:t>
            </a:r>
            <a:r>
              <a:rPr lang="en-US" sz="1600" dirty="0"/>
              <a:t>Non-Exclusive Nationwide FCC Licenses</a:t>
            </a:r>
          </a:p>
          <a:p>
            <a:r>
              <a:rPr lang="en-US" sz="1600" dirty="0" smtClean="0"/>
              <a:t>Issue </a:t>
            </a:r>
            <a:r>
              <a:rPr lang="en-US" sz="1600" dirty="0"/>
              <a:t>833, Submit Part 4 for Dedicated CO Code Directly </a:t>
            </a:r>
            <a:r>
              <a:rPr lang="en-US" sz="1600" dirty="0" smtClean="0"/>
              <a:t>into </a:t>
            </a:r>
            <a:r>
              <a:rPr lang="en-US" sz="1600" dirty="0"/>
              <a:t>t</a:t>
            </a:r>
            <a:r>
              <a:rPr lang="en-US" sz="1600" dirty="0" smtClean="0"/>
              <a:t>he </a:t>
            </a:r>
            <a:r>
              <a:rPr lang="en-US" sz="1600" dirty="0"/>
              <a:t>Pooling Administration System (PAS)</a:t>
            </a:r>
            <a:endParaRPr lang="en-US" sz="1600" dirty="0" smtClean="0"/>
          </a:p>
          <a:p>
            <a:pPr marL="0" indent="0">
              <a:buNone/>
            </a:pPr>
            <a:endParaRPr lang="en-US" sz="1400" dirty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66230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 Templat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TIS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ATIS Theme (title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10282</TotalTime>
  <Words>881</Words>
  <Application>Microsoft Office PowerPoint</Application>
  <PresentationFormat>On-screen Show (4:3)</PresentationFormat>
  <Paragraphs>76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Final Template</vt:lpstr>
      <vt:lpstr>ATIS Theme (title)</vt:lpstr>
      <vt:lpstr>PowerPoint Presentation</vt:lpstr>
      <vt:lpstr>Overview</vt:lpstr>
      <vt:lpstr>About INC</vt:lpstr>
      <vt:lpstr>INC Meetings</vt:lpstr>
      <vt:lpstr>Issue 832, Add Language to the TBPAG and COCAG Guidelines Regarding Documentation Needed for Non-Exclusive Nationwide FCC Licenses</vt:lpstr>
      <vt:lpstr>Issue 835, Update Guidelines to Clarify that the 30-Day State Notification Required by Interconnected VoIP Service Providers Applies to Growth Requests as Well as Initial Requests</vt:lpstr>
      <vt:lpstr>Issue 838, Requirements for Additional CIC Assignments and Direction for Non-Use </vt:lpstr>
      <vt:lpstr>Issues in Initial Closure and Tabled Issues</vt:lpstr>
      <vt:lpstr>Issues in Final Closure</vt:lpstr>
      <vt:lpstr>Relevant INC Web Pages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Elaine Jakins</dc:creator>
  <cp:lastModifiedBy>Sarah Marie Gresser</cp:lastModifiedBy>
  <cp:revision>722</cp:revision>
  <cp:lastPrinted>2013-12-09T16:37:01Z</cp:lastPrinted>
  <dcterms:created xsi:type="dcterms:W3CDTF">2011-09-29T20:53:31Z</dcterms:created>
  <dcterms:modified xsi:type="dcterms:W3CDTF">2017-03-22T14:19:39Z</dcterms:modified>
</cp:coreProperties>
</file>