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18" r:id="rId2"/>
  </p:sldMasterIdLst>
  <p:notesMasterIdLst>
    <p:notesMasterId r:id="rId11"/>
  </p:notesMasterIdLst>
  <p:handoutMasterIdLst>
    <p:handoutMasterId r:id="rId12"/>
  </p:handoutMasterIdLst>
  <p:sldIdLst>
    <p:sldId id="424" r:id="rId3"/>
    <p:sldId id="428" r:id="rId4"/>
    <p:sldId id="454" r:id="rId5"/>
    <p:sldId id="467" r:id="rId6"/>
    <p:sldId id="468" r:id="rId7"/>
    <p:sldId id="427" r:id="rId8"/>
    <p:sldId id="464" r:id="rId9"/>
    <p:sldId id="469" r:id="rId10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 autoAdjust="0"/>
  </p:normalViewPr>
  <p:slideViewPr>
    <p:cSldViewPr>
      <p:cViewPr varScale="1">
        <p:scale>
          <a:sx n="91" d="100"/>
          <a:sy n="91" d="100"/>
        </p:scale>
        <p:origin x="1747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0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773957"/>
            <a:ext cx="3038475" cy="462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773957"/>
            <a:ext cx="3038475" cy="462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cs typeface="+mn-cs"/>
              </a:defRPr>
            </a:lvl1pPr>
          </a:lstStyle>
          <a:p>
            <a:pPr>
              <a:defRPr/>
            </a:pPr>
            <a:fld id="{A418DC9D-1526-4C33-8CF7-F0DF79115B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725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0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9" y="4387767"/>
            <a:ext cx="5140325" cy="4155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73957"/>
            <a:ext cx="3038475" cy="462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73957"/>
            <a:ext cx="3038475" cy="462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cs typeface="+mn-cs"/>
              </a:defRPr>
            </a:lvl1pPr>
          </a:lstStyle>
          <a:p>
            <a:pPr>
              <a:defRPr/>
            </a:pPr>
            <a:fld id="{7676DACE-EF30-4034-BDC2-C5E684CDA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0384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76DACE-EF30-4034-BDC2-C5E684CDA0F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0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1A58CC-94E2-419A-9BF7-D5025374AF6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323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09/15/2016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26B01E-69D0-4B22-AEEE-5B0CC614DD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09/15/2016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2AC4D-459A-40AA-95DE-EC59A0553A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09/15/2016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E6390-574C-463C-AA8B-78ECF7CD8C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09/15/2016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91CC8-EE01-4E63-8D81-702B8B3D9A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09/15/2016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9E9BF-99C3-43C2-8C52-883EC73D71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09/15/2016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NOWG NANC Report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121A8-3970-4A45-A616-AE60F940FE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4650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09/15/2016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NOWG NANC Report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29C89-75AE-4D6E-B399-DC0133D9861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045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09/15/2016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NOWG NANC Report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16DCB-89C4-4569-88A6-D860258FDC9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167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09/15/2016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NOWG NANC Report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24FF4-1586-4D09-848B-EC86DE4A3C0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1983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09/15/2016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NOWG NANC Report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0A612-AE2C-453E-A2C5-D1EAC4FC97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7412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09/15/2016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NOWG NANC Report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733E2-91DF-4E52-A17E-C6AFE5A04DB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853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09/15/2016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62490-1213-4568-9682-E8BA5BE337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09/15/2016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NOWG NANC Report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60D4A-00CD-416D-96A4-919D2AF396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5933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09/15/2016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NOWG NANC Report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D4A96-AE73-4B0E-B940-4A4B0E4F344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1410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09/15/2016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NOWG NANC Report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8D489-6E57-4445-B2B9-AE919E49F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6010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09/15/2016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NOWG NANC Report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DCA44-6F73-4038-8B27-031C31C2632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947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09/15/2016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NOWG NANC Report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71205-F4A4-410D-BA5D-FBD5D6BD12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9943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09/15/2016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NOWG NANC Report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00E0A-141A-4422-A7D3-96414C35350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36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09/15/2016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NOWG NANC Report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77CE5-6EE0-461E-9BB7-D777280136D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392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09/15/2016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7C033-60A4-4534-A266-4E9334BFC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09/15/2016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005DF6-0E07-4EE8-AA29-A1B93A44D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09/15/2016</a:t>
            </a: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0A001-45F3-4DBF-B683-2BDFCDD2A4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09/15/2016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3D100-631E-44F4-928B-B3B8D0F998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09/15/2016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061DB-30EF-4F60-B551-06F4D18E2D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09/15/2016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7298B-1DD0-4977-9BEB-0B054AA42D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09/15/2016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F11CF-D806-47D7-B94E-EBC7A029CF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09/15/2016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r>
              <a:rPr lang="en-US"/>
              <a:t>NOWG NANC Report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F772688A-D309-4A85-92DE-1DF6563C36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09/15/2016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NOWG NANC Report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AF3CFE8F-8B17-43C3-9696-56E6004375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272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153400" cy="21336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3600" dirty="0" smtClean="0">
                <a:cs typeface="Arial" charset="0"/>
              </a:rPr>
              <a:t>NANC Report </a:t>
            </a:r>
            <a:br>
              <a:rPr lang="en-US" sz="3600" dirty="0" smtClean="0">
                <a:cs typeface="Arial" charset="0"/>
              </a:rPr>
            </a:br>
            <a:r>
              <a:rPr lang="en-US" sz="3600" dirty="0" smtClean="0">
                <a:cs typeface="Arial" charset="0"/>
              </a:rPr>
              <a:t/>
            </a:r>
            <a:br>
              <a:rPr lang="en-US" sz="3600" dirty="0" smtClean="0">
                <a:cs typeface="Arial" charset="0"/>
              </a:rPr>
            </a:br>
            <a:r>
              <a:rPr lang="en-US" sz="3600" b="1" dirty="0" smtClean="0">
                <a:cs typeface="Arial" charset="0"/>
              </a:rPr>
              <a:t>Numbering Oversight Working Group</a:t>
            </a:r>
            <a:br>
              <a:rPr lang="en-US" sz="3600" b="1" dirty="0" smtClean="0">
                <a:cs typeface="Arial" charset="0"/>
              </a:rPr>
            </a:br>
            <a:r>
              <a:rPr lang="en-US" sz="3600" b="1" dirty="0" smtClean="0">
                <a:cs typeface="Arial" charset="0"/>
              </a:rPr>
              <a:t>(NOWG)</a:t>
            </a:r>
          </a:p>
        </p:txBody>
      </p:sp>
      <p:sp>
        <p:nvSpPr>
          <p:cNvPr id="14338" name="Rectangle 3"/>
          <p:cNvSpPr>
            <a:spLocks noGrp="1"/>
          </p:cNvSpPr>
          <p:nvPr>
            <p:ph type="body" idx="1"/>
          </p:nvPr>
        </p:nvSpPr>
        <p:spPr>
          <a:xfrm>
            <a:off x="762000" y="2514600"/>
            <a:ext cx="7620000" cy="3687763"/>
          </a:xfrm>
        </p:spPr>
        <p:txBody>
          <a:bodyPr/>
          <a:lstStyle/>
          <a:p>
            <a:pPr algn="ctr" eaLnBrk="1" hangingPunct="1">
              <a:buFont typeface="Arial" charset="0"/>
              <a:buNone/>
              <a:defRPr/>
            </a:pPr>
            <a:endParaRPr lang="en-US" sz="2800" dirty="0" smtClean="0">
              <a:latin typeface="+mj-lt"/>
              <a:cs typeface="Arial" charset="0"/>
            </a:endParaRPr>
          </a:p>
          <a:p>
            <a:pPr algn="ctr" eaLnBrk="1" hangingPunct="1">
              <a:buFont typeface="Arial" charset="0"/>
              <a:buNone/>
              <a:defRPr/>
            </a:pPr>
            <a:r>
              <a:rPr lang="en-US" dirty="0" smtClean="0">
                <a:latin typeface="+mj-lt"/>
                <a:cs typeface="Arial" charset="0"/>
              </a:rPr>
              <a:t>September 15, 2016</a:t>
            </a:r>
          </a:p>
          <a:p>
            <a:pPr algn="ctr" eaLnBrk="1" hangingPunct="1">
              <a:buFont typeface="Arial" charset="0"/>
              <a:buNone/>
              <a:defRPr/>
            </a:pPr>
            <a:endParaRPr lang="en-US" sz="3600" dirty="0" smtClean="0">
              <a:latin typeface="+mj-lt"/>
              <a:cs typeface="Arial" charset="0"/>
            </a:endParaRPr>
          </a:p>
          <a:p>
            <a:pPr lvl="1" eaLnBrk="1" hangingPunct="1">
              <a:buFont typeface="Arial" charset="0"/>
              <a:buNone/>
              <a:defRPr/>
            </a:pPr>
            <a:r>
              <a:rPr lang="en-US" sz="2400" u="sng" dirty="0" smtClean="0">
                <a:latin typeface="+mj-lt"/>
                <a:cs typeface="Arial" charset="0"/>
              </a:rPr>
              <a:t>Co-Chairs:</a:t>
            </a:r>
          </a:p>
          <a:p>
            <a:pPr lvl="1" eaLnBrk="1" hangingPunct="1">
              <a:buFont typeface="Arial" charset="0"/>
              <a:buNone/>
              <a:defRPr/>
            </a:pPr>
            <a:r>
              <a:rPr lang="en-US" sz="2400" dirty="0" smtClean="0">
                <a:latin typeface="+mj-lt"/>
                <a:cs typeface="Arial" charset="0"/>
              </a:rPr>
              <a:t>Laura Dalton, Verizon Communications</a:t>
            </a:r>
          </a:p>
          <a:p>
            <a:pPr lvl="1" eaLnBrk="1" hangingPunct="1">
              <a:buFont typeface="Arial" charset="0"/>
              <a:buNone/>
              <a:defRPr/>
            </a:pPr>
            <a:r>
              <a:rPr lang="en-US" sz="2400" dirty="0" smtClean="0">
                <a:latin typeface="+mj-lt"/>
                <a:cs typeface="Arial" charset="0"/>
              </a:rPr>
              <a:t>Karen Riepenkroger, Sprint </a:t>
            </a:r>
          </a:p>
          <a:p>
            <a:pPr lvl="4" eaLnBrk="1" hangingPunct="1">
              <a:buFont typeface="Arial" charset="0"/>
              <a:buNone/>
              <a:defRPr/>
            </a:pPr>
            <a:endParaRPr lang="en-US" sz="1800" dirty="0" smtClean="0">
              <a:latin typeface="+mj-lt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09/15/2016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162490-1213-4568-9682-E8BA5BE3370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400" b="1" dirty="0" smtClean="0">
                <a:cs typeface="Arial" charset="0"/>
              </a:rPr>
              <a:t>Contents</a:t>
            </a:r>
            <a:r>
              <a:rPr lang="en-US" sz="3400" dirty="0" smtClean="0">
                <a:cs typeface="Arial" charset="0"/>
              </a:rPr>
              <a:t/>
            </a:r>
            <a:br>
              <a:rPr lang="en-US" sz="3400" dirty="0" smtClean="0">
                <a:cs typeface="Arial" charset="0"/>
              </a:rPr>
            </a:br>
            <a:endParaRPr lang="en-US" sz="3400" dirty="0" smtClean="0">
              <a:cs typeface="Arial" charset="0"/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lvl="1" eaLnBrk="1" hangingPunct="1">
              <a:buFontTx/>
              <a:buChar char="•"/>
              <a:defRPr/>
            </a:pPr>
            <a:endParaRPr lang="en-US" dirty="0" smtClean="0">
              <a:latin typeface="+mj-lt"/>
              <a:cs typeface="Arial" charset="0"/>
            </a:endParaRPr>
          </a:p>
          <a:p>
            <a:pPr lvl="1" eaLnBrk="1" hangingPunct="1">
              <a:buFontTx/>
              <a:buChar char="•"/>
              <a:defRPr/>
            </a:pPr>
            <a:r>
              <a:rPr lang="en-US" dirty="0" smtClean="0">
                <a:cs typeface="Arial" charset="0"/>
              </a:rPr>
              <a:t>NOWG Activities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dirty="0" smtClean="0">
                <a:cs typeface="Arial" charset="0"/>
              </a:rPr>
              <a:t>NANPA Change Orders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dirty="0" smtClean="0">
                <a:cs typeface="Arial" charset="0"/>
              </a:rPr>
              <a:t>PA Change Orders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dirty="0" smtClean="0">
                <a:cs typeface="Arial" charset="0"/>
              </a:rPr>
              <a:t>Meeting </a:t>
            </a:r>
            <a:r>
              <a:rPr lang="en-US" dirty="0">
                <a:cs typeface="Arial" charset="0"/>
              </a:rPr>
              <a:t>Schedule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dirty="0" smtClean="0">
                <a:cs typeface="Arial" charset="0"/>
              </a:rPr>
              <a:t>Participating Companies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1843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B0C253-3D35-4292-B045-AB695869FC64}" type="slidenum">
              <a:rPr lang="en-US" smtClean="0">
                <a:cs typeface="Arial" charset="0"/>
              </a:rPr>
              <a:pPr/>
              <a:t>2</a:t>
            </a:fld>
            <a:endParaRPr lang="en-US" smtClean="0"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09/15/2016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09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772400" cy="6858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cs typeface="Arial" charset="0"/>
              </a:rPr>
              <a:t/>
            </a:r>
            <a:br>
              <a:rPr lang="en-US" sz="3200" b="1" dirty="0" smtClean="0">
                <a:cs typeface="Arial" charset="0"/>
              </a:rPr>
            </a:br>
            <a:r>
              <a:rPr lang="en-US" sz="3400" b="1" dirty="0" smtClean="0">
                <a:cs typeface="Arial" charset="0"/>
              </a:rPr>
              <a:t>NOWG Activities</a:t>
            </a:r>
            <a:br>
              <a:rPr lang="en-US" sz="3400" b="1" dirty="0" smtClean="0">
                <a:cs typeface="Arial" charset="0"/>
              </a:rPr>
            </a:br>
            <a:endParaRPr lang="en-US" sz="3400" dirty="0" smtClean="0">
              <a:cs typeface="Arial" charset="0"/>
            </a:endParaRP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373563"/>
          </a:xfrm>
        </p:spPr>
        <p:txBody>
          <a:bodyPr/>
          <a:lstStyle/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NOWG </a:t>
            </a:r>
            <a:r>
              <a:rPr lang="en-US" sz="2800" dirty="0"/>
              <a:t>Monthly Conference Calls with </a:t>
            </a:r>
            <a:r>
              <a:rPr lang="en-US" sz="2800" dirty="0" smtClean="0"/>
              <a:t>the </a:t>
            </a:r>
            <a:r>
              <a:rPr lang="en-US" sz="2800" dirty="0"/>
              <a:t>NANPA and </a:t>
            </a:r>
            <a:r>
              <a:rPr lang="en-US" sz="2800" dirty="0" smtClean="0"/>
              <a:t>PA, and NOWG-Only </a:t>
            </a:r>
            <a:r>
              <a:rPr lang="en-US" sz="2800" dirty="0"/>
              <a:t>Calls following the Administrators’ </a:t>
            </a:r>
            <a:r>
              <a:rPr lang="en-US" sz="2800" dirty="0" smtClean="0"/>
              <a:t>Calls</a:t>
            </a:r>
          </a:p>
          <a:p>
            <a:pPr eaLnBrk="1" hangingPunct="1">
              <a:defRPr/>
            </a:pPr>
            <a:r>
              <a:rPr lang="en-US" sz="2800" dirty="0"/>
              <a:t>Reviewing and Updating </a:t>
            </a:r>
            <a:r>
              <a:rPr lang="en-US" sz="2800" dirty="0" smtClean="0"/>
              <a:t>the NANPA </a:t>
            </a:r>
            <a:r>
              <a:rPr lang="en-US" sz="2800" dirty="0"/>
              <a:t>and </a:t>
            </a:r>
            <a:r>
              <a:rPr lang="en-US" sz="2800" dirty="0" smtClean="0"/>
              <a:t>PA                   	Technical Requirements Documents (TRDs)</a:t>
            </a:r>
            <a:endParaRPr lang="en-US" sz="2800" dirty="0"/>
          </a:p>
          <a:p>
            <a:pPr eaLnBrk="1" hangingPunct="1">
              <a:defRPr/>
            </a:pPr>
            <a:r>
              <a:rPr lang="en-US" sz="2800" dirty="0" smtClean="0"/>
              <a:t>Preparing for 2016 Performance Evaluation Process  	 - Survey questions/format under review by                     		NOWG, NANPA, PA, and RNA  </a:t>
            </a:r>
            <a:endParaRPr lang="en-US" sz="2800" dirty="0"/>
          </a:p>
          <a:p>
            <a:pPr marL="457200" lvl="1" indent="0" eaLnBrk="1" hangingPunct="1">
              <a:buNone/>
              <a:defRPr/>
            </a:pPr>
            <a:endParaRPr lang="en-US" sz="2400" dirty="0" smtClean="0">
              <a:ea typeface="+mn-ea"/>
              <a:cs typeface="+mn-cs"/>
            </a:endParaRPr>
          </a:p>
          <a:p>
            <a:pPr lvl="2" eaLnBrk="1" hangingPunct="1">
              <a:defRPr/>
            </a:pPr>
            <a:endParaRPr lang="en-US" sz="1600" dirty="0" smtClean="0">
              <a:ea typeface="+mn-ea"/>
              <a:cs typeface="+mn-cs"/>
            </a:endParaRPr>
          </a:p>
          <a:p>
            <a:pPr lvl="1" eaLnBrk="1" hangingPunct="1">
              <a:buFontTx/>
              <a:buNone/>
              <a:defRPr/>
            </a:pPr>
            <a:endParaRPr lang="en-US" sz="2400" dirty="0" smtClean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endParaRPr lang="en-US" sz="2400" dirty="0" smtClean="0"/>
          </a:p>
        </p:txBody>
      </p:sp>
      <p:sp>
        <p:nvSpPr>
          <p:cNvPr id="2478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7E8F93-C053-4F0C-A69C-EB1CA494FCAC}" type="slidenum">
              <a:rPr lang="en-US" smtClean="0">
                <a:cs typeface="Arial" charset="0"/>
              </a:rPr>
              <a:pPr/>
              <a:t>3</a:t>
            </a:fld>
            <a:endParaRPr lang="en-US" smtClean="0">
              <a:cs typeface="Arial" charset="0"/>
            </a:endParaRPr>
          </a:p>
        </p:txBody>
      </p:sp>
      <p:sp>
        <p:nvSpPr>
          <p:cNvPr id="247812" name="Date Placeholder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cs typeface="Arial" charset="0"/>
              </a:rPr>
              <a:t>09/15/2016</a:t>
            </a:r>
            <a:endParaRPr lang="en-US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3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914400"/>
          </a:xfrm>
        </p:spPr>
        <p:txBody>
          <a:bodyPr/>
          <a:lstStyle/>
          <a:p>
            <a:pPr eaLnBrk="1" hangingPunct="1"/>
            <a:r>
              <a:rPr lang="en-US" altLang="en-US" sz="3400" b="1" dirty="0" smtClean="0">
                <a:cs typeface="Arial" charset="0"/>
              </a:rPr>
              <a:t/>
            </a:r>
            <a:br>
              <a:rPr lang="en-US" altLang="en-US" sz="3400" b="1" dirty="0" smtClean="0">
                <a:cs typeface="Arial" charset="0"/>
              </a:rPr>
            </a:br>
            <a:r>
              <a:rPr lang="en-US" altLang="en-US" sz="3400" b="1" dirty="0" smtClean="0">
                <a:cs typeface="Arial" charset="0"/>
              </a:rPr>
              <a:t>NANPA Change Orders</a:t>
            </a:r>
            <a:r>
              <a:rPr lang="en-US" altLang="en-US" sz="3200" b="1" dirty="0" smtClean="0">
                <a:cs typeface="Arial" charset="0"/>
              </a:rPr>
              <a:t/>
            </a:r>
            <a:br>
              <a:rPr lang="en-US" altLang="en-US" sz="3200" b="1" dirty="0" smtClean="0">
                <a:cs typeface="Arial" charset="0"/>
              </a:rPr>
            </a:br>
            <a:endParaRPr lang="en-US" altLang="en-US" sz="3200" b="1" dirty="0" smtClean="0">
              <a:cs typeface="Arial" charset="0"/>
            </a:endParaRPr>
          </a:p>
        </p:txBody>
      </p:sp>
      <p:graphicFrame>
        <p:nvGraphicFramePr>
          <p:cNvPr id="19511" name="Group 5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1382644"/>
              </p:ext>
            </p:extLst>
          </p:nvPr>
        </p:nvGraphicFramePr>
        <p:xfrm>
          <a:off x="304800" y="1295400"/>
          <a:ext cx="8382002" cy="4741062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1261009"/>
                <a:gridCol w="1186832"/>
                <a:gridCol w="1854425"/>
                <a:gridCol w="1631894"/>
                <a:gridCol w="1038478"/>
                <a:gridCol w="1409364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Change Order Number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5" marB="45725" horzOverflow="overflow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Date Filed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5" marB="45725" horzOverflow="overflow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Summary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5" marB="45725" horzOverflow="overflow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NOWG Status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5" marB="45725" horzOverflow="overflow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FCC Action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5" marB="45725" horzOverflow="overflow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Scheduled Implementation Date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5" marB="45725" horzOverflow="overflow">
                    <a:solidFill>
                      <a:schemeClr val="bg2"/>
                    </a:solidFill>
                  </a:tcPr>
                </a:tc>
              </a:tr>
              <a:tr h="1222893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3</a:t>
                      </a: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09/22/2015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6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NANP Administration System (NAS) NRUF Updates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6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  <a:cs typeface="Arial" pitchFamily="34" charset="0"/>
                        </a:rPr>
                        <a:t>NOWG Recommendation to Approve s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ent to FCC on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 09/28/2015</a:t>
                      </a: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Approved  on 08/18/2016</a:t>
                      </a: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October 2016</a:t>
                      </a:r>
                    </a:p>
                  </a:txBody>
                  <a:tcPr marT="45725" marB="45725" horzOverflow="overflow"/>
                </a:tc>
              </a:tr>
              <a:tr h="1222893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5</a:t>
                      </a: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08/22/2016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6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INC Issue 788: 555 Line Number Assignments and Reclamation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6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  <a:cs typeface="Arial" pitchFamily="34" charset="0"/>
                        </a:rPr>
                        <a:t>NOWG Recommendation to Approve s</a:t>
                      </a: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ent to FCC on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 08/30/2016</a:t>
                      </a: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Pending</a:t>
                      </a: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TBD</a:t>
                      </a:r>
                    </a:p>
                  </a:txBody>
                  <a:tcPr marT="45725" marB="45725" horzOverflow="overflow"/>
                </a:tc>
              </a:tr>
              <a:tr h="1380876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6</a:t>
                      </a: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09/02/2016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6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NANP Administration System (NAS) to the Cloud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6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  <a:cs typeface="Arial" pitchFamily="34" charset="0"/>
                        </a:rPr>
                        <a:t>NOWG Recommendation Pending</a:t>
                      </a: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Pending</a:t>
                      </a: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TBD – Estimated 1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st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Half 2017</a:t>
                      </a:r>
                    </a:p>
                  </a:txBody>
                  <a:tcPr marT="45725" marB="45725" horzOverflow="overflow"/>
                </a:tc>
              </a:tr>
            </a:tbl>
          </a:graphicData>
        </a:graphic>
      </p:graphicFrame>
      <p:sp>
        <p:nvSpPr>
          <p:cNvPr id="33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E69AFA2-8AB6-44B7-A1B9-844098D2DA3E}" type="slidenum">
              <a:rPr lang="en-US" altLang="en-US" sz="1400" smtClean="0">
                <a:solidFill>
                  <a:srgbClr val="000000"/>
                </a:solidFill>
                <a:cs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3819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000000"/>
                </a:solidFill>
                <a:cs typeface="Arial" charset="0"/>
              </a:rPr>
              <a:t>09/15/2016</a:t>
            </a:r>
            <a:endParaRPr lang="en-US" altLang="en-US" sz="14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56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3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914400"/>
          </a:xfrm>
        </p:spPr>
        <p:txBody>
          <a:bodyPr/>
          <a:lstStyle/>
          <a:p>
            <a:pPr eaLnBrk="1" hangingPunct="1"/>
            <a:r>
              <a:rPr lang="en-US" altLang="en-US" sz="3400" b="1" dirty="0" smtClean="0">
                <a:cs typeface="Arial" charset="0"/>
              </a:rPr>
              <a:t/>
            </a:r>
            <a:br>
              <a:rPr lang="en-US" altLang="en-US" sz="3400" b="1" dirty="0" smtClean="0">
                <a:cs typeface="Arial" charset="0"/>
              </a:rPr>
            </a:br>
            <a:r>
              <a:rPr lang="en-US" altLang="en-US" sz="3400" b="1" dirty="0" smtClean="0">
                <a:cs typeface="Arial" charset="0"/>
              </a:rPr>
              <a:t>PA Change Orders</a:t>
            </a:r>
            <a:r>
              <a:rPr lang="en-US" altLang="en-US" sz="3200" b="1" dirty="0" smtClean="0">
                <a:cs typeface="Arial" charset="0"/>
              </a:rPr>
              <a:t/>
            </a:r>
            <a:br>
              <a:rPr lang="en-US" altLang="en-US" sz="3200" b="1" dirty="0" smtClean="0">
                <a:cs typeface="Arial" charset="0"/>
              </a:rPr>
            </a:br>
            <a:endParaRPr lang="en-US" altLang="en-US" sz="3200" b="1" dirty="0" smtClean="0">
              <a:cs typeface="Arial" charset="0"/>
            </a:endParaRPr>
          </a:p>
        </p:txBody>
      </p:sp>
      <p:graphicFrame>
        <p:nvGraphicFramePr>
          <p:cNvPr id="19511" name="Group 5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0109137"/>
              </p:ext>
            </p:extLst>
          </p:nvPr>
        </p:nvGraphicFramePr>
        <p:xfrm>
          <a:off x="381000" y="1447801"/>
          <a:ext cx="8305800" cy="3809999"/>
        </p:xfrm>
        <a:graphic>
          <a:graphicData uri="http://schemas.openxmlformats.org/drawingml/2006/table">
            <a:tbl>
              <a:tblPr bandRow="1">
                <a:tableStyleId>{C4B1156A-380E-4F78-BDF5-A606A8083BF9}</a:tableStyleId>
              </a:tblPr>
              <a:tblGrid>
                <a:gridCol w="990600"/>
                <a:gridCol w="1066800"/>
                <a:gridCol w="2209800"/>
                <a:gridCol w="1524000"/>
                <a:gridCol w="1066800"/>
                <a:gridCol w="1447800"/>
              </a:tblGrid>
              <a:tr h="894082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Change Order Number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5" marB="45725" horzOverflow="overflow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Date Filed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5" marB="45725" horzOverflow="overflow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Summary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5" marB="45725" horzOverflow="overflow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NOWG Status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5" marB="45725" horzOverflow="overflow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FCC Action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5" marB="45725" horzOverflow="overflow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Scheduled Implementation Date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T="45725" marB="45725" horzOverflow="overflow">
                    <a:solidFill>
                      <a:schemeClr val="bg2"/>
                    </a:solidFill>
                  </a:tcPr>
                </a:tc>
              </a:tr>
              <a:tr h="1544317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3</a:t>
                      </a: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03/07/2016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6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 Addressing the iconectiv proposals for connection to the PAS 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(Addresses PA support for and during the NPAC transition)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6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NOWG Recommendation to Not Approve sent to FCC on 4/26/2016</a:t>
                      </a: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Pending</a:t>
                      </a: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TBD</a:t>
                      </a:r>
                    </a:p>
                  </a:txBody>
                  <a:tcPr marT="45725" marB="45725" horzOverflow="overflow"/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3A Revised</a:t>
                      </a: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06/22/2016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6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Specifications for API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(Change Order is only for the PAS API specifications for the NPAC transition)</a:t>
                      </a:r>
                      <a:endParaRPr kumimoji="0" lang="en-US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6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NOWG Recommendation to Approve sent to FCC on 06/24/2016</a:t>
                      </a: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Approved  on 08/01/2016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T="45725" marB="4572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September 2016</a:t>
                      </a:r>
                    </a:p>
                  </a:txBody>
                  <a:tcPr marT="45725" marB="45725" horzOverflow="overflow"/>
                </a:tc>
              </a:tr>
            </a:tbl>
          </a:graphicData>
        </a:graphic>
      </p:graphicFrame>
      <p:sp>
        <p:nvSpPr>
          <p:cNvPr id="33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E69AFA2-8AB6-44B7-A1B9-844098D2DA3E}" type="slidenum">
              <a:rPr lang="en-US" altLang="en-US" sz="1400" smtClean="0">
                <a:solidFill>
                  <a:srgbClr val="000000"/>
                </a:solidFill>
                <a:cs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3819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000000"/>
                </a:solidFill>
                <a:cs typeface="Arial" charset="0"/>
              </a:rPr>
              <a:t>09/15/2016</a:t>
            </a:r>
            <a:endParaRPr lang="en-US" altLang="en-US" sz="14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08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400" b="1" dirty="0" smtClean="0">
                <a:cs typeface="Arial" charset="0"/>
              </a:rPr>
              <a:t>NOWG Upcoming Meeting Schedule - 2016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7618133"/>
              </p:ext>
            </p:extLst>
          </p:nvPr>
        </p:nvGraphicFramePr>
        <p:xfrm>
          <a:off x="457200" y="1752600"/>
          <a:ext cx="8229600" cy="4267200"/>
        </p:xfrm>
        <a:graphic>
          <a:graphicData uri="http://schemas.openxmlformats.org/drawingml/2006/table">
            <a:tbl>
              <a:tblPr/>
              <a:tblGrid>
                <a:gridCol w="1524000"/>
                <a:gridCol w="67056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Month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Activity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7F7F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September 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 Standing Agenda Call with NOWG - Conference Call 1 pm Eastern, 1 hr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September 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NANPA Standing Agenda Call with NOWG - Conference Call 2 pm Eastern, 1 hr 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October 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 Standing Agenda Call with NOWG - Conference Call 1 pm Eastern, 1 hr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October 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NANPA Standing Agenda Call with NOWG - Conference Call 2 pm Eastern, 1 hr 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November 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 Standing Agenda Call with NOWG - Conference Call 1 pm Eastern, 1 hr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November 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NANPA Standing Agenda Call with NOWG - Conference Call 2 pm Eastern, 1 hr 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NOWG-Only Monthly Call following Calls with the Administrators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2498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A4DFB0-86B4-4556-85A3-449368132766}" type="slidenum">
              <a:rPr lang="en-US" smtClean="0">
                <a:cs typeface="Arial" charset="0"/>
              </a:rPr>
              <a:pPr/>
              <a:t>6</a:t>
            </a:fld>
            <a:endParaRPr lang="en-US" smtClean="0"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09/15/2016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95400"/>
          </a:xfrm>
        </p:spPr>
        <p:txBody>
          <a:bodyPr/>
          <a:lstStyle/>
          <a:p>
            <a:pPr eaLnBrk="1" hangingPunct="1"/>
            <a:r>
              <a:rPr lang="en-US" sz="3400" b="1" dirty="0" smtClean="0">
                <a:cs typeface="Arial" charset="0"/>
              </a:rPr>
              <a:t>NOWG Meetings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pPr eaLnBrk="1" hangingPunct="1"/>
            <a:r>
              <a:rPr lang="en-US" sz="2800" dirty="0">
                <a:cs typeface="Arial" charset="0"/>
              </a:rPr>
              <a:t>Other meetings for the NOWG may be scheduled as needed beyond what has been identified in this list.</a:t>
            </a:r>
          </a:p>
          <a:p>
            <a:pPr eaLnBrk="1" hangingPunct="1"/>
            <a:r>
              <a:rPr lang="en-US" sz="2800" dirty="0" smtClean="0">
                <a:cs typeface="Arial" charset="0"/>
              </a:rPr>
              <a:t>Contact the Co-Chairs for complete meeting or conference call details: 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laura.r.dalton@verizon.com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karen.s.riepenkroger@sprint.com</a:t>
            </a:r>
          </a:p>
          <a:p>
            <a:pPr eaLnBrk="1" hangingPunct="1"/>
            <a:r>
              <a:rPr lang="en-US" sz="2800" dirty="0" smtClean="0">
                <a:cs typeface="Arial" charset="0"/>
              </a:rPr>
              <a:t>NOWG meeting notes and documents are posted at </a:t>
            </a:r>
            <a:r>
              <a:rPr lang="en-US" sz="2800" u="sng" dirty="0" smtClean="0">
                <a:cs typeface="Arial" charset="0"/>
              </a:rPr>
              <a:t>www.nanc-chair.org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3789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sz="1400" smtClean="0">
                <a:solidFill>
                  <a:srgbClr val="000000"/>
                </a:solidFill>
                <a:latin typeface="+mn-lt"/>
              </a:rPr>
              <a:t>09/15/2016</a:t>
            </a:r>
            <a:endParaRPr lang="en-US" sz="1400" dirty="0" smtClean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789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73CC4438-8CE0-4275-99B0-C55C621EE284}" type="slidenum">
              <a:rPr lang="en-US" sz="1400" smtClean="0">
                <a:solidFill>
                  <a:srgbClr val="000000"/>
                </a:solidFill>
                <a:latin typeface="+mn-lt"/>
              </a:rPr>
              <a:pPr eaLnBrk="1" hangingPunct="1"/>
              <a:t>7</a:t>
            </a:fld>
            <a:endParaRPr lang="en-US" sz="1400" dirty="0" smtClean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9229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077200" cy="609600"/>
          </a:xfrm>
        </p:spPr>
        <p:txBody>
          <a:bodyPr/>
          <a:lstStyle/>
          <a:p>
            <a:r>
              <a:rPr lang="en-US" sz="3400" b="1" dirty="0">
                <a:cs typeface="Arial" charset="0"/>
              </a:rPr>
              <a:t>NOWG Participating </a:t>
            </a:r>
            <a:r>
              <a:rPr lang="en-US" sz="3400" b="1" dirty="0" smtClean="0">
                <a:cs typeface="Arial" charset="0"/>
              </a:rPr>
              <a:t>Entities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lvl="0" eaLnBrk="1" hangingPunct="1"/>
            <a:r>
              <a:rPr lang="en-US" sz="2800" dirty="0">
                <a:solidFill>
                  <a:srgbClr val="000000"/>
                </a:solidFill>
                <a:cs typeface="Arial" charset="0"/>
              </a:rPr>
              <a:t>AT&amp;T</a:t>
            </a:r>
          </a:p>
          <a:p>
            <a:pPr lvl="0" eaLnBrk="1" hangingPunct="1"/>
            <a:r>
              <a:rPr lang="en-US" sz="2800" dirty="0">
                <a:solidFill>
                  <a:srgbClr val="000000"/>
                </a:solidFill>
                <a:cs typeface="Arial" charset="0"/>
              </a:rPr>
              <a:t>CenturyLink</a:t>
            </a:r>
          </a:p>
          <a:p>
            <a:pPr lvl="0" eaLnBrk="1" hangingPunct="1"/>
            <a:r>
              <a:rPr lang="en-US" sz="2800" dirty="0" smtClean="0">
                <a:solidFill>
                  <a:srgbClr val="000000"/>
                </a:solidFill>
                <a:cs typeface="Arial" charset="0"/>
              </a:rPr>
              <a:t>Cox </a:t>
            </a:r>
            <a:r>
              <a:rPr lang="en-US" sz="2800" dirty="0">
                <a:solidFill>
                  <a:srgbClr val="000000"/>
                </a:solidFill>
                <a:cs typeface="Arial" charset="0"/>
              </a:rPr>
              <a:t>Communications</a:t>
            </a:r>
          </a:p>
          <a:p>
            <a:pPr lvl="0" eaLnBrk="1" hangingPunct="1"/>
            <a:r>
              <a:rPr lang="en-US" sz="2800" dirty="0" smtClean="0">
                <a:solidFill>
                  <a:srgbClr val="000000"/>
                </a:solidFill>
                <a:cs typeface="Arial" charset="0"/>
              </a:rPr>
              <a:t>Pennsylvania </a:t>
            </a:r>
            <a:r>
              <a:rPr lang="en-US" sz="2800" dirty="0">
                <a:solidFill>
                  <a:srgbClr val="000000"/>
                </a:solidFill>
                <a:cs typeface="Arial" charset="0"/>
              </a:rPr>
              <a:t>Public Utilities Commission</a:t>
            </a:r>
          </a:p>
          <a:p>
            <a:pPr lvl="0" eaLnBrk="1" hangingPunct="1"/>
            <a:r>
              <a:rPr lang="en-US" sz="2800" dirty="0">
                <a:solidFill>
                  <a:srgbClr val="000000"/>
                </a:solidFill>
                <a:cs typeface="Arial" charset="0"/>
              </a:rPr>
              <a:t>Sprint</a:t>
            </a:r>
          </a:p>
          <a:p>
            <a:pPr lvl="0" eaLnBrk="1" hangingPunct="1"/>
            <a:r>
              <a:rPr lang="en-US" sz="2800" dirty="0">
                <a:solidFill>
                  <a:srgbClr val="000000"/>
                </a:solidFill>
                <a:cs typeface="Arial" charset="0"/>
              </a:rPr>
              <a:t>T-Mobile USA</a:t>
            </a:r>
          </a:p>
          <a:p>
            <a:pPr lvl="0" eaLnBrk="1" hangingPunct="1"/>
            <a:r>
              <a:rPr lang="en-US" sz="2800" dirty="0" smtClean="0">
                <a:solidFill>
                  <a:srgbClr val="000000"/>
                </a:solidFill>
                <a:cs typeface="Arial" charset="0"/>
              </a:rPr>
              <a:t>Verizon</a:t>
            </a:r>
            <a:endParaRPr lang="en-US" sz="2800" dirty="0">
              <a:solidFill>
                <a:srgbClr val="000000"/>
              </a:solidFill>
              <a:cs typeface="Arial" charset="0"/>
            </a:endParaRPr>
          </a:p>
          <a:p>
            <a:pPr lvl="0" eaLnBrk="1" hangingPunct="1"/>
            <a:r>
              <a:rPr lang="en-US" sz="2800" dirty="0">
                <a:solidFill>
                  <a:srgbClr val="000000"/>
                </a:solidFill>
                <a:cs typeface="Arial" charset="0"/>
              </a:rPr>
              <a:t>XO Communications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09/15/2016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7EF646-8D54-463B-8C8B-587234D08F3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44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4822</TotalTime>
  <Words>419</Words>
  <Application>Microsoft Office PowerPoint</Application>
  <PresentationFormat>On-screen Show (4:3)</PresentationFormat>
  <Paragraphs>119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Default Design</vt:lpstr>
      <vt:lpstr>5_Default Design</vt:lpstr>
      <vt:lpstr> NANC Report   Numbering Oversight Working Group (NOWG)</vt:lpstr>
      <vt:lpstr>Contents </vt:lpstr>
      <vt:lpstr> NOWG Activities </vt:lpstr>
      <vt:lpstr> NANPA Change Orders </vt:lpstr>
      <vt:lpstr> PA Change Orders </vt:lpstr>
      <vt:lpstr>NOWG Upcoming Meeting Schedule - 2016</vt:lpstr>
      <vt:lpstr>NOWG Meetings</vt:lpstr>
      <vt:lpstr>NOWG Participating Entities</vt:lpstr>
    </vt:vector>
  </TitlesOfParts>
  <Company>WorldCom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NANC Report of the NANPA Oversight Working Group</dc:title>
  <dc:creator>Dalton, Laura R</dc:creator>
  <cp:lastModifiedBy>Manning, John</cp:lastModifiedBy>
  <cp:revision>621</cp:revision>
  <cp:lastPrinted>2016-09-07T21:48:28Z</cp:lastPrinted>
  <dcterms:created xsi:type="dcterms:W3CDTF">2002-09-17T09:39:04Z</dcterms:created>
  <dcterms:modified xsi:type="dcterms:W3CDTF">2016-09-09T19:58:59Z</dcterms:modified>
</cp:coreProperties>
</file>