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2"/>
  </p:notesMasterIdLst>
  <p:handoutMasterIdLst>
    <p:handoutMasterId r:id="rId13"/>
  </p:handoutMasterIdLst>
  <p:sldIdLst>
    <p:sldId id="295" r:id="rId2"/>
    <p:sldId id="297" r:id="rId3"/>
    <p:sldId id="312" r:id="rId4"/>
    <p:sldId id="313" r:id="rId5"/>
    <p:sldId id="314" r:id="rId6"/>
    <p:sldId id="299" r:id="rId7"/>
    <p:sldId id="303" r:id="rId8"/>
    <p:sldId id="311" r:id="rId9"/>
    <p:sldId id="309" r:id="rId10"/>
    <p:sldId id="292" r:id="rId11"/>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05" autoAdjust="0"/>
    <p:restoredTop sz="99621" autoAdjust="0"/>
  </p:normalViewPr>
  <p:slideViewPr>
    <p:cSldViewPr>
      <p:cViewPr>
        <p:scale>
          <a:sx n="90" d="100"/>
          <a:sy n="90" d="100"/>
        </p:scale>
        <p:origin x="-846" y="-3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830" y="-108"/>
      </p:cViewPr>
      <p:guideLst>
        <p:guide orient="horz" pos="2909"/>
        <p:guide pos="21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935547" y="0"/>
            <a:ext cx="3012957" cy="461647"/>
          </a:xfrm>
          <a:prstGeom prst="rect">
            <a:avLst/>
          </a:prstGeom>
          <a:noFill/>
          <a:ln w="9525">
            <a:noFill/>
            <a:miter lim="800000"/>
            <a:headEnd/>
            <a:tailEnd/>
          </a:ln>
        </p:spPr>
        <p:txBody>
          <a:bodyPr vert="horz" wrap="square" lIns="90754" tIns="45376" rIns="90754" bIns="45376" numCol="1" anchor="t" anchorCtr="0" compatLnSpc="1">
            <a:prstTxWarp prst="textNoShape">
              <a:avLst/>
            </a:prstTxWarp>
          </a:bodyPr>
          <a:lstStyle>
            <a:lvl1pPr algn="r" defTabSz="908111" eaLnBrk="0" hangingPunct="0">
              <a:defRPr sz="1200"/>
            </a:lvl1pPr>
          </a:lstStyle>
          <a:p>
            <a:endParaRPr lang="en-US"/>
          </a:p>
        </p:txBody>
      </p:sp>
      <p:sp>
        <p:nvSpPr>
          <p:cNvPr id="52228" name="Rectangle 4"/>
          <p:cNvSpPr>
            <a:spLocks noGrp="1" noChangeArrowheads="1"/>
          </p:cNvSpPr>
          <p:nvPr>
            <p:ph type="ftr" sz="quarter" idx="2"/>
          </p:nvPr>
        </p:nvSpPr>
        <p:spPr bwMode="auto">
          <a:xfrm>
            <a:off x="0" y="8772853"/>
            <a:ext cx="3012957" cy="461647"/>
          </a:xfrm>
          <a:prstGeom prst="rect">
            <a:avLst/>
          </a:prstGeom>
          <a:noFill/>
          <a:ln w="9525">
            <a:noFill/>
            <a:miter lim="800000"/>
            <a:headEnd/>
            <a:tailEnd/>
          </a:ln>
        </p:spPr>
        <p:txBody>
          <a:bodyPr vert="horz" wrap="square" lIns="90754" tIns="45376" rIns="90754" bIns="45376" numCol="1" anchor="b" anchorCtr="0" compatLnSpc="1">
            <a:prstTxWarp prst="textNoShape">
              <a:avLst/>
            </a:prstTxWarp>
          </a:bodyPr>
          <a:lstStyle>
            <a:lvl1pPr defTabSz="908111" eaLnBrk="0" hangingPunct="0">
              <a:defRPr sz="1200"/>
            </a:lvl1pPr>
          </a:lstStyle>
          <a:p>
            <a:endParaRPr lang="en-US"/>
          </a:p>
        </p:txBody>
      </p:sp>
      <p:sp>
        <p:nvSpPr>
          <p:cNvPr id="52229" name="Rectangle 5"/>
          <p:cNvSpPr>
            <a:spLocks noGrp="1" noChangeArrowheads="1"/>
          </p:cNvSpPr>
          <p:nvPr>
            <p:ph type="sldNum" sz="quarter" idx="3"/>
          </p:nvPr>
        </p:nvSpPr>
        <p:spPr bwMode="auto">
          <a:xfrm>
            <a:off x="3935547" y="8772853"/>
            <a:ext cx="3012957" cy="461647"/>
          </a:xfrm>
          <a:prstGeom prst="rect">
            <a:avLst/>
          </a:prstGeom>
          <a:noFill/>
          <a:ln w="9525">
            <a:noFill/>
            <a:miter lim="800000"/>
            <a:headEnd/>
            <a:tailEnd/>
          </a:ln>
        </p:spPr>
        <p:txBody>
          <a:bodyPr vert="horz" wrap="square" lIns="90754" tIns="45376" rIns="90754" bIns="45376" numCol="1" anchor="b" anchorCtr="0" compatLnSpc="1">
            <a:prstTxWarp prst="textNoShape">
              <a:avLst/>
            </a:prstTxWarp>
          </a:bodyPr>
          <a:lstStyle>
            <a:lvl1pPr algn="r" defTabSz="908111" eaLnBrk="0" hangingPunct="0">
              <a:defRPr sz="1200"/>
            </a:lvl1pPr>
          </a:lstStyle>
          <a:p>
            <a:fld id="{C84CD13A-0277-4967-A2D7-5D9C524B12DF}" type="slidenum">
              <a:rPr lang="en-US"/>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12957" cy="461647"/>
          </a:xfrm>
          <a:prstGeom prst="rect">
            <a:avLst/>
          </a:prstGeom>
          <a:noFill/>
          <a:ln w="9525">
            <a:noFill/>
            <a:miter lim="800000"/>
            <a:headEnd/>
            <a:tailEnd/>
          </a:ln>
        </p:spPr>
        <p:txBody>
          <a:bodyPr vert="horz" wrap="square" lIns="90754" tIns="45376" rIns="90754" bIns="45376" numCol="1" anchor="t" anchorCtr="0" compatLnSpc="1">
            <a:prstTxWarp prst="textNoShape">
              <a:avLst/>
            </a:prstTxWarp>
          </a:bodyPr>
          <a:lstStyle>
            <a:lvl1pPr defTabSz="908111" eaLnBrk="0" hangingPunct="0">
              <a:defRPr sz="1200"/>
            </a:lvl1pPr>
          </a:lstStyle>
          <a:p>
            <a:endParaRPr lang="en-US"/>
          </a:p>
        </p:txBody>
      </p:sp>
      <p:sp>
        <p:nvSpPr>
          <p:cNvPr id="33795" name="Rectangle 3"/>
          <p:cNvSpPr>
            <a:spLocks noGrp="1" noChangeArrowheads="1"/>
          </p:cNvSpPr>
          <p:nvPr>
            <p:ph type="dt" idx="1"/>
          </p:nvPr>
        </p:nvSpPr>
        <p:spPr bwMode="auto">
          <a:xfrm>
            <a:off x="3935547" y="0"/>
            <a:ext cx="3012957" cy="461647"/>
          </a:xfrm>
          <a:prstGeom prst="rect">
            <a:avLst/>
          </a:prstGeom>
          <a:noFill/>
          <a:ln w="9525">
            <a:noFill/>
            <a:miter lim="800000"/>
            <a:headEnd/>
            <a:tailEnd/>
          </a:ln>
        </p:spPr>
        <p:txBody>
          <a:bodyPr vert="horz" wrap="square" lIns="90754" tIns="45376" rIns="90754" bIns="45376" numCol="1" anchor="t" anchorCtr="0" compatLnSpc="1">
            <a:prstTxWarp prst="textNoShape">
              <a:avLst/>
            </a:prstTxWarp>
          </a:bodyPr>
          <a:lstStyle>
            <a:lvl1pPr algn="r" defTabSz="908111" eaLnBrk="0" hangingPunct="0">
              <a:defRPr sz="1200"/>
            </a:lvl1pPr>
          </a:lstStyle>
          <a:p>
            <a:endParaRPr lang="en-US"/>
          </a:p>
        </p:txBody>
      </p:sp>
      <p:sp>
        <p:nvSpPr>
          <p:cNvPr id="13316" name="Rectangle 4"/>
          <p:cNvSpPr>
            <a:spLocks noGrp="1" noRot="1" noChangeAspect="1" noChangeArrowheads="1" noTextEdit="1"/>
          </p:cNvSpPr>
          <p:nvPr>
            <p:ph type="sldImg" idx="2"/>
          </p:nvPr>
        </p:nvSpPr>
        <p:spPr bwMode="auto">
          <a:xfrm>
            <a:off x="1166813" y="692150"/>
            <a:ext cx="4616450" cy="3463925"/>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96265" y="4388003"/>
            <a:ext cx="5557545" cy="4156391"/>
          </a:xfrm>
          <a:prstGeom prst="rect">
            <a:avLst/>
          </a:prstGeom>
          <a:noFill/>
          <a:ln w="9525">
            <a:noFill/>
            <a:miter lim="800000"/>
            <a:headEnd/>
            <a:tailEnd/>
          </a:ln>
        </p:spPr>
        <p:txBody>
          <a:bodyPr vert="horz" wrap="square" lIns="90754" tIns="45376" rIns="90754" bIns="453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0" y="8772853"/>
            <a:ext cx="3012957" cy="461647"/>
          </a:xfrm>
          <a:prstGeom prst="rect">
            <a:avLst/>
          </a:prstGeom>
          <a:noFill/>
          <a:ln w="9525">
            <a:noFill/>
            <a:miter lim="800000"/>
            <a:headEnd/>
            <a:tailEnd/>
          </a:ln>
        </p:spPr>
        <p:txBody>
          <a:bodyPr vert="horz" wrap="square" lIns="90754" tIns="45376" rIns="90754" bIns="45376" numCol="1" anchor="b" anchorCtr="0" compatLnSpc="1">
            <a:prstTxWarp prst="textNoShape">
              <a:avLst/>
            </a:prstTxWarp>
          </a:bodyPr>
          <a:lstStyle>
            <a:lvl1pPr defTabSz="908111" eaLnBrk="0" hangingPunct="0">
              <a:defRPr sz="1200"/>
            </a:lvl1pPr>
          </a:lstStyle>
          <a:p>
            <a:endParaRPr lang="en-US"/>
          </a:p>
        </p:txBody>
      </p:sp>
      <p:sp>
        <p:nvSpPr>
          <p:cNvPr id="33799" name="Rectangle 7"/>
          <p:cNvSpPr>
            <a:spLocks noGrp="1" noChangeArrowheads="1"/>
          </p:cNvSpPr>
          <p:nvPr>
            <p:ph type="sldNum" sz="quarter" idx="5"/>
          </p:nvPr>
        </p:nvSpPr>
        <p:spPr bwMode="auto">
          <a:xfrm>
            <a:off x="3935547" y="8772853"/>
            <a:ext cx="3012957" cy="461647"/>
          </a:xfrm>
          <a:prstGeom prst="rect">
            <a:avLst/>
          </a:prstGeom>
          <a:noFill/>
          <a:ln w="9525">
            <a:noFill/>
            <a:miter lim="800000"/>
            <a:headEnd/>
            <a:tailEnd/>
          </a:ln>
        </p:spPr>
        <p:txBody>
          <a:bodyPr vert="horz" wrap="square" lIns="90754" tIns="45376" rIns="90754" bIns="45376" numCol="1" anchor="b" anchorCtr="0" compatLnSpc="1">
            <a:prstTxWarp prst="textNoShape">
              <a:avLst/>
            </a:prstTxWarp>
          </a:bodyPr>
          <a:lstStyle>
            <a:lvl1pPr algn="r" defTabSz="908111" eaLnBrk="0" hangingPunct="0">
              <a:defRPr sz="1200"/>
            </a:lvl1pPr>
          </a:lstStyle>
          <a:p>
            <a:fld id="{5F9E5FD4-8E1C-4401-950F-C9B0AB68A217}" type="slidenum">
              <a:rPr lang="en-US"/>
              <a:pPr/>
              <a:t>‹#›</a:t>
            </a:fld>
            <a:endParaRPr lang="en-US"/>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935547" y="8772853"/>
            <a:ext cx="3012957" cy="461647"/>
          </a:xfrm>
          <a:prstGeom prst="rect">
            <a:avLst/>
          </a:prstGeom>
          <a:noFill/>
          <a:ln w="9525">
            <a:noFill/>
            <a:miter lim="800000"/>
            <a:headEnd/>
            <a:tailEnd/>
          </a:ln>
        </p:spPr>
        <p:txBody>
          <a:bodyPr lIns="90754" tIns="45376" rIns="90754" bIns="45376" anchor="b"/>
          <a:lstStyle/>
          <a:p>
            <a:pPr defTabSz="908111" eaLnBrk="0" hangingPunct="0"/>
            <a:endParaRPr lang="en-US" dirty="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noTextEdit="1"/>
          </p:cNvSpPr>
          <p:nvPr>
            <p:ph type="sldImg"/>
          </p:nvPr>
        </p:nvSpPr>
        <p:spPr>
          <a:ln/>
        </p:spPr>
      </p:sp>
      <p:sp>
        <p:nvSpPr>
          <p:cNvPr id="22530"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noTextEdit="1"/>
          </p:cNvSpPr>
          <p:nvPr>
            <p:ph type="sldImg"/>
          </p:nvPr>
        </p:nvSpPr>
        <p:spPr>
          <a:ln/>
        </p:spPr>
      </p:sp>
      <p:sp>
        <p:nvSpPr>
          <p:cNvPr id="24578"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ln/>
        </p:spPr>
      </p:sp>
      <p:sp>
        <p:nvSpPr>
          <p:cNvPr id="26626"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a:ln/>
        </p:spPr>
      </p:sp>
      <p:sp>
        <p:nvSpPr>
          <p:cNvPr id="33794" name="Rectangle 3"/>
          <p:cNvSpPr>
            <a:spLocks noGrp="1" noChangeArrowheads="1"/>
          </p:cNvSpPr>
          <p:nvPr>
            <p:ph type="body" idx="1"/>
          </p:nvPr>
        </p:nvSpPr>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6317BF-7833-4203-9842-02DB2A5DB4A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FC188C-6B3A-4DEF-ACA9-49538FC30C1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3072AD9-AD64-4F2D-9501-8107DD6023A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6A2102F-F6A0-44CF-8845-17E8C2B61C8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52E8AF-74C5-4EE1-AF77-53731AD75F1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C80EC6-BAB9-4990-A4B0-813E99F21CF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4979787-066F-4856-91E2-7B290012E0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DA62084-12F7-40E1-943D-43EF2F054D6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8662E6F-8EDE-43B4-B68D-4BE24EA219F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453631-0655-489C-89CA-541351803A9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F99066-0644-44B4-9F40-1D8B2236C94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74BEB12-F7A3-46AB-8804-FB746CAB2EE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smtClean="0"/>
              <a:t>NANC Report</a:t>
            </a:r>
            <a:br>
              <a:rPr lang="en-US" b="1" smtClean="0"/>
            </a:br>
            <a:r>
              <a:rPr lang="en-US" sz="1800" b="1" smtClean="0"/>
              <a:t/>
            </a:r>
            <a:br>
              <a:rPr lang="en-US" sz="1800" b="1" smtClean="0"/>
            </a:br>
            <a:r>
              <a:rPr lang="en-US" sz="3600" b="1" i="1" smtClean="0"/>
              <a:t>Future of Numbering (FoN)</a:t>
            </a:r>
            <a:br>
              <a:rPr lang="en-US" sz="3600" b="1" i="1" smtClean="0"/>
            </a:br>
            <a:r>
              <a:rPr lang="en-US" sz="3600" b="1" i="1" smtClean="0"/>
              <a:t>Working Group</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a:t>FoN Co-Chairs</a:t>
            </a:r>
          </a:p>
          <a:p>
            <a:pPr eaLnBrk="0" hangingPunct="0">
              <a:spcBef>
                <a:spcPct val="50000"/>
              </a:spcBef>
            </a:pPr>
            <a:r>
              <a:rPr lang="en-US" sz="1600" b="1"/>
              <a:t>Don Gray, Nebraska PSC</a:t>
            </a:r>
          </a:p>
          <a:p>
            <a:pPr eaLnBrk="0" hangingPunct="0">
              <a:spcBef>
                <a:spcPct val="50000"/>
              </a:spcBef>
            </a:pPr>
            <a:r>
              <a:rPr lang="en-US" sz="1600" b="1"/>
              <a:t>Adam Newman, Telcordia Technologies</a:t>
            </a:r>
          </a:p>
          <a:p>
            <a:pPr eaLnBrk="0" hangingPunct="0">
              <a:spcBef>
                <a:spcPct val="50000"/>
              </a:spcBef>
            </a:pPr>
            <a:r>
              <a:rPr lang="en-US" sz="1600" b="1"/>
              <a:t>Jim Castagna, Verizon</a:t>
            </a:r>
          </a:p>
          <a:p>
            <a:pPr eaLnBrk="0" hangingPunct="0">
              <a:spcBef>
                <a:spcPct val="50000"/>
              </a:spcBef>
            </a:pPr>
            <a:endParaRPr lang="en-US" sz="800" b="1"/>
          </a:p>
          <a:p>
            <a:pPr eaLnBrk="0" hangingPunct="0"/>
            <a:r>
              <a:rPr lang="en-US" sz="1600" b="1"/>
              <a:t>September 20,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3277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smtClean="0"/>
              <a:t>Mission</a:t>
            </a:r>
            <a:endParaRPr lang="en-US" sz="2400" smtClean="0"/>
          </a:p>
          <a:p>
            <a:pPr>
              <a:lnSpc>
                <a:spcPct val="80000"/>
              </a:lnSpc>
            </a:pPr>
            <a:r>
              <a:rPr lang="en-US" sz="240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smtClean="0"/>
          </a:p>
          <a:p>
            <a:pPr>
              <a:lnSpc>
                <a:spcPct val="80000"/>
              </a:lnSpc>
              <a:buFontTx/>
              <a:buNone/>
            </a:pPr>
            <a:r>
              <a:rPr lang="en-US" sz="2400" b="1" smtClean="0"/>
              <a:t>Scope:</a:t>
            </a:r>
            <a:endParaRPr lang="en-US" sz="2400" smtClean="0"/>
          </a:p>
          <a:p>
            <a:pPr>
              <a:lnSpc>
                <a:spcPct val="80000"/>
              </a:lnSpc>
            </a:pPr>
            <a:r>
              <a:rPr lang="en-US" sz="240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32771" name="Slide Number Placeholder 4"/>
          <p:cNvSpPr>
            <a:spLocks noGrp="1"/>
          </p:cNvSpPr>
          <p:nvPr>
            <p:ph type="sldNum" sz="quarter" idx="12"/>
          </p:nvPr>
        </p:nvSpPr>
        <p:spPr>
          <a:noFill/>
        </p:spPr>
        <p:txBody>
          <a:bodyPr/>
          <a:lstStyle/>
          <a:p>
            <a:fld id="{CE87450D-B105-4DC5-8441-92FEB2BFDB1E}" type="slidenum">
              <a:rPr lang="en-US" smtClean="0"/>
              <a:pPr/>
              <a:t>10</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A6531A42-22BA-42EC-A618-1EEDB8F0BA12}"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smtClean="0"/>
              <a:t>Meetings Since Last Report</a:t>
            </a:r>
          </a:p>
        </p:txBody>
      </p:sp>
      <p:sp>
        <p:nvSpPr>
          <p:cNvPr id="17411" name="Rectangle 3"/>
          <p:cNvSpPr>
            <a:spLocks noGrp="1" noChangeArrowheads="1"/>
          </p:cNvSpPr>
          <p:nvPr>
            <p:ph type="body" idx="4294967295"/>
          </p:nvPr>
        </p:nvSpPr>
        <p:spPr>
          <a:xfrm>
            <a:off x="381000" y="1447800"/>
            <a:ext cx="8229600" cy="4144963"/>
          </a:xfrm>
        </p:spPr>
        <p:txBody>
          <a:bodyPr/>
          <a:lstStyle/>
          <a:p>
            <a:pPr>
              <a:defRPr/>
            </a:pPr>
            <a:endParaRPr lang="en-US" sz="2800" dirty="0" smtClean="0"/>
          </a:p>
          <a:p>
            <a:pPr>
              <a:defRPr/>
            </a:pPr>
            <a:r>
              <a:rPr lang="en-US" sz="2800" dirty="0" smtClean="0"/>
              <a:t>Conference Calls:</a:t>
            </a:r>
          </a:p>
          <a:p>
            <a:pPr lvl="1">
              <a:defRPr/>
            </a:pPr>
            <a:r>
              <a:rPr lang="en-US" sz="2400" dirty="0" smtClean="0"/>
              <a:t>9/5/2012 </a:t>
            </a:r>
          </a:p>
          <a:p>
            <a:pPr marL="0" indent="0">
              <a:buFontTx/>
              <a:buNone/>
              <a:defRPr/>
            </a:pPr>
            <a:endParaRPr lang="en-US" sz="2800" dirty="0" smtClean="0"/>
          </a:p>
          <a:p>
            <a:pPr>
              <a:buFontTx/>
              <a:buNone/>
              <a:defRPr/>
            </a:pPr>
            <a:endParaRPr lang="en-US" sz="2800" dirty="0" smtClean="0"/>
          </a:p>
          <a:p>
            <a:pPr>
              <a:buFontTx/>
              <a:buNone/>
              <a:defRPr/>
            </a:pPr>
            <a:endParaRPr lang="en-US" sz="2800" dirty="0" smtClean="0"/>
          </a:p>
        </p:txBody>
      </p:sp>
      <p:sp>
        <p:nvSpPr>
          <p:cNvPr id="17412" name="Slide Number Placeholder 5"/>
          <p:cNvSpPr>
            <a:spLocks noGrp="1"/>
          </p:cNvSpPr>
          <p:nvPr>
            <p:ph type="sldNum" sz="quarter" idx="12"/>
          </p:nvPr>
        </p:nvSpPr>
        <p:spPr>
          <a:noFill/>
        </p:spPr>
        <p:txBody>
          <a:bodyPr/>
          <a:lstStyle/>
          <a:p>
            <a:fld id="{19FC5388-82EE-46DA-A277-3FA44C28D630}"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60A57B0D-A486-427C-A7D9-D20B18C115AF}" type="slidenum">
              <a:rPr lang="en-US" sz="1400">
                <a:latin typeface="+mn-lt"/>
                <a:cs typeface="Arial" charset="0"/>
              </a:rPr>
              <a:pPr algn="r">
                <a:defRPr/>
              </a:pPr>
              <a:t>3</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152400" y="304800"/>
            <a:ext cx="8839200" cy="639763"/>
          </a:xfrm>
        </p:spPr>
        <p:txBody>
          <a:bodyPr/>
          <a:lstStyle/>
          <a:p>
            <a:r>
              <a:rPr lang="en-US" sz="2800" b="1" smtClean="0"/>
              <a:t>New AID (Activity Issue Description) </a:t>
            </a:r>
            <a:br>
              <a:rPr lang="en-US" sz="2800" b="1" smtClean="0"/>
            </a:br>
            <a:r>
              <a:rPr lang="en-US" sz="2800" b="1" smtClean="0"/>
              <a:t>FTN 006: M2M Demand</a:t>
            </a:r>
          </a:p>
        </p:txBody>
      </p:sp>
      <p:sp>
        <p:nvSpPr>
          <p:cNvPr id="19459" name="Rectangle 3"/>
          <p:cNvSpPr>
            <a:spLocks noGrp="1" noChangeArrowheads="1"/>
          </p:cNvSpPr>
          <p:nvPr>
            <p:ph type="body" idx="4294967295"/>
          </p:nvPr>
        </p:nvSpPr>
        <p:spPr>
          <a:xfrm>
            <a:off x="381000" y="1341438"/>
            <a:ext cx="8229600" cy="4144962"/>
          </a:xfrm>
        </p:spPr>
        <p:txBody>
          <a:bodyPr/>
          <a:lstStyle/>
          <a:p>
            <a:r>
              <a:rPr lang="en-US" sz="1800" b="1" u="sng" smtClean="0"/>
              <a:t>Activity/Project Description:</a:t>
            </a:r>
            <a:endParaRPr lang="en-US" sz="1800" smtClean="0"/>
          </a:p>
          <a:p>
            <a:pPr lvl="1"/>
            <a:r>
              <a:rPr lang="en-US" sz="1600" smtClean="0"/>
              <a:t>Monitor M2M demand relative to its impact on NANP geographic and non-geographic resources.  Provide periodic updates on standard committee’s technical reports and interim or long term recommendations for M2M addressing.  Consider whether the industry number administration guidelines should be modified or updated to accommodate M2M addressing solutions. </a:t>
            </a:r>
          </a:p>
          <a:p>
            <a:r>
              <a:rPr lang="en-US" sz="1800" b="1" u="sng" smtClean="0"/>
              <a:t>Activity/Project Relevance To FoN Mission &amp; Scope:</a:t>
            </a:r>
            <a:endParaRPr lang="en-US" sz="1800" smtClean="0"/>
          </a:p>
          <a:p>
            <a:pPr lvl="1"/>
            <a:r>
              <a:rPr lang="en-US" sz="1600" smtClean="0"/>
              <a:t>By monitoring M2M demand and possible technical resolutions, the impact on NANP resources can be assessed and the time frame for transition to alternate addressing options evaluated.   Recommendations could be developed on M2M addressing solutions that will maximize the life of the NANP and minimize limitations on geographic numbering resources.</a:t>
            </a:r>
          </a:p>
          <a:p>
            <a:pPr lvl="1"/>
            <a:endParaRPr lang="en-US" sz="1600" smtClean="0"/>
          </a:p>
        </p:txBody>
      </p:sp>
      <p:sp>
        <p:nvSpPr>
          <p:cNvPr id="19460" name="Slide Number Placeholder 5"/>
          <p:cNvSpPr>
            <a:spLocks noGrp="1"/>
          </p:cNvSpPr>
          <p:nvPr>
            <p:ph type="sldNum" sz="quarter" idx="12"/>
          </p:nvPr>
        </p:nvSpPr>
        <p:spPr>
          <a:noFill/>
        </p:spPr>
        <p:txBody>
          <a:bodyPr/>
          <a:lstStyle/>
          <a:p>
            <a:fld id="{F94FA2E1-A39C-4C79-8E7B-BEC0D734265C}"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F9729CE-59B5-4836-AB6E-DE3BD91B8FD1}" type="slidenum">
              <a:rPr lang="en-US" sz="1400">
                <a:latin typeface="+mn-lt"/>
                <a:cs typeface="Arial" charset="0"/>
              </a:rPr>
              <a:pPr algn="r">
                <a:defRPr/>
              </a:pPr>
              <a:t>4</a:t>
            </a:fld>
            <a:endParaRPr lang="en-US" sz="1400" dirty="0">
              <a:latin typeface="+mn-lt"/>
              <a:cs typeface="Arial" charset="0"/>
            </a:endParaRPr>
          </a:p>
        </p:txBody>
      </p:sp>
      <p:sp>
        <p:nvSpPr>
          <p:cNvPr id="21506" name="Rectangle 2"/>
          <p:cNvSpPr>
            <a:spLocks noGrp="1" noChangeArrowheads="1"/>
          </p:cNvSpPr>
          <p:nvPr>
            <p:ph type="title" idx="4294967295"/>
          </p:nvPr>
        </p:nvSpPr>
        <p:spPr>
          <a:xfrm>
            <a:off x="457200" y="304800"/>
            <a:ext cx="8229600" cy="639763"/>
          </a:xfrm>
        </p:spPr>
        <p:txBody>
          <a:bodyPr/>
          <a:lstStyle/>
          <a:p>
            <a:r>
              <a:rPr lang="en-US" sz="2800" b="1" smtClean="0"/>
              <a:t>New AID (Activity Issue Description) </a:t>
            </a:r>
            <a:br>
              <a:rPr lang="en-US" sz="2800" b="1" smtClean="0"/>
            </a:br>
            <a:r>
              <a:rPr lang="en-US" sz="2800" b="1" smtClean="0"/>
              <a:t>FTN 006: M2M Demand (cont.)</a:t>
            </a:r>
          </a:p>
        </p:txBody>
      </p:sp>
      <p:sp>
        <p:nvSpPr>
          <p:cNvPr id="21507" name="Rectangle 3"/>
          <p:cNvSpPr>
            <a:spLocks noGrp="1" noChangeArrowheads="1"/>
          </p:cNvSpPr>
          <p:nvPr>
            <p:ph type="body" idx="4294967295"/>
          </p:nvPr>
        </p:nvSpPr>
        <p:spPr>
          <a:xfrm>
            <a:off x="381000" y="1341438"/>
            <a:ext cx="8229600" cy="4144962"/>
          </a:xfrm>
        </p:spPr>
        <p:txBody>
          <a:bodyPr/>
          <a:lstStyle/>
          <a:p>
            <a:r>
              <a:rPr lang="en-US" sz="1800" b="1" u="sng" smtClean="0"/>
              <a:t>Suggested Plan Of Action/Activities: </a:t>
            </a:r>
            <a:endParaRPr lang="en-US" sz="1800" smtClean="0"/>
          </a:p>
          <a:p>
            <a:pPr lvl="1"/>
            <a:r>
              <a:rPr lang="en-US" sz="1600" smtClean="0"/>
              <a:t>Monitor M2M demand and evaluate its impact on NANP numbering resources by:</a:t>
            </a:r>
          </a:p>
          <a:p>
            <a:pPr lvl="1"/>
            <a:r>
              <a:rPr lang="en-US" sz="1600" smtClean="0"/>
              <a:t>Measuring consumption of non-geographic resources</a:t>
            </a:r>
          </a:p>
          <a:p>
            <a:pPr lvl="1"/>
            <a:r>
              <a:rPr lang="en-US" sz="1600" smtClean="0"/>
              <a:t>Identifying standards activities focused on long term solutions for M2M addressing</a:t>
            </a:r>
          </a:p>
          <a:p>
            <a:pPr lvl="1"/>
            <a:r>
              <a:rPr lang="en-US" sz="1600" smtClean="0"/>
              <a:t>Assessing impact of M2M addressing technical options on NANP resources.  </a:t>
            </a:r>
          </a:p>
          <a:p>
            <a:pPr lvl="1"/>
            <a:r>
              <a:rPr lang="en-US" sz="1600" smtClean="0"/>
              <a:t>Recommending changes to industry numbering guidelines as necessary</a:t>
            </a:r>
          </a:p>
          <a:p>
            <a:pPr lvl="1"/>
            <a:r>
              <a:rPr lang="en-US" sz="1600" smtClean="0"/>
              <a:t>Recommending technical solutions which will avoid NANP exhaust and maximize availability of existing numbering resources.</a:t>
            </a:r>
          </a:p>
          <a:p>
            <a:r>
              <a:rPr lang="en-US" sz="1800" b="1" u="sng" smtClean="0"/>
              <a:t>Other Entity(s) Where This Is/Has Been Presented or Discussed:</a:t>
            </a:r>
            <a:endParaRPr lang="en-US" sz="1800" smtClean="0"/>
          </a:p>
          <a:p>
            <a:pPr lvl="1"/>
            <a:r>
              <a:rPr lang="en-US" sz="1600" smtClean="0"/>
              <a:t>FCC Technological Advisory Council (TAC)</a:t>
            </a:r>
          </a:p>
          <a:p>
            <a:pPr lvl="1"/>
            <a:r>
              <a:rPr lang="en-US" sz="1600" smtClean="0"/>
              <a:t>ATIS M2M Focus Group Committees</a:t>
            </a:r>
          </a:p>
          <a:p>
            <a:pPr lvl="1"/>
            <a:r>
              <a:rPr lang="en-US" sz="1600" smtClean="0"/>
              <a:t>ITU-T Study Group 2 and M2M Focus Group</a:t>
            </a:r>
          </a:p>
        </p:txBody>
      </p:sp>
      <p:sp>
        <p:nvSpPr>
          <p:cNvPr id="21508" name="Slide Number Placeholder 5"/>
          <p:cNvSpPr>
            <a:spLocks noGrp="1"/>
          </p:cNvSpPr>
          <p:nvPr>
            <p:ph type="sldNum" sz="quarter" idx="12"/>
          </p:nvPr>
        </p:nvSpPr>
        <p:spPr>
          <a:noFill/>
        </p:spPr>
        <p:txBody>
          <a:bodyPr/>
          <a:lstStyle/>
          <a:p>
            <a:fld id="{F65C74FF-61F3-4EA9-B689-C46351DA9FF4}" type="slidenum">
              <a:rPr lang="en-US" smtClean="0"/>
              <a:pPr/>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D8151A28-F364-46CB-8DA7-01EFDB5BD19D}" type="slidenum">
              <a:rPr lang="en-US" sz="1400">
                <a:latin typeface="+mn-lt"/>
                <a:cs typeface="Arial" charset="0"/>
              </a:rPr>
              <a:pPr algn="r">
                <a:defRPr/>
              </a:pPr>
              <a:t>5</a:t>
            </a:fld>
            <a:endParaRPr lang="en-US" sz="1400" dirty="0">
              <a:latin typeface="+mn-lt"/>
              <a:cs typeface="Arial" charset="0"/>
            </a:endParaRPr>
          </a:p>
        </p:txBody>
      </p:sp>
      <p:sp>
        <p:nvSpPr>
          <p:cNvPr id="23554" name="Rectangle 2"/>
          <p:cNvSpPr>
            <a:spLocks noGrp="1" noChangeArrowheads="1"/>
          </p:cNvSpPr>
          <p:nvPr>
            <p:ph type="title" idx="4294967295"/>
          </p:nvPr>
        </p:nvSpPr>
        <p:spPr>
          <a:xfrm>
            <a:off x="457200" y="228600"/>
            <a:ext cx="8229600" cy="639763"/>
          </a:xfrm>
        </p:spPr>
        <p:txBody>
          <a:bodyPr/>
          <a:lstStyle/>
          <a:p>
            <a:r>
              <a:rPr lang="en-US" sz="2800" b="1" smtClean="0"/>
              <a:t>New AID (Activity Issue Description) </a:t>
            </a:r>
            <a:br>
              <a:rPr lang="en-US" sz="2800" b="1" smtClean="0"/>
            </a:br>
            <a:r>
              <a:rPr lang="en-US" sz="2800" b="1" smtClean="0"/>
              <a:t>FTN 007: PSTN to IP Transition</a:t>
            </a:r>
          </a:p>
        </p:txBody>
      </p:sp>
      <p:sp>
        <p:nvSpPr>
          <p:cNvPr id="23555" name="Rectangle 3"/>
          <p:cNvSpPr>
            <a:spLocks noGrp="1" noChangeArrowheads="1"/>
          </p:cNvSpPr>
          <p:nvPr>
            <p:ph type="body" idx="4294967295"/>
          </p:nvPr>
        </p:nvSpPr>
        <p:spPr>
          <a:xfrm>
            <a:off x="381000" y="1112838"/>
            <a:ext cx="8229600" cy="4144962"/>
          </a:xfrm>
        </p:spPr>
        <p:txBody>
          <a:bodyPr/>
          <a:lstStyle/>
          <a:p>
            <a:r>
              <a:rPr lang="en-US" sz="1800" b="1" u="sng" smtClean="0"/>
              <a:t>Activity/Project Description:</a:t>
            </a:r>
            <a:endParaRPr lang="en-US" sz="1800" smtClean="0"/>
          </a:p>
          <a:p>
            <a:pPr lvl="1"/>
            <a:r>
              <a:rPr lang="en-US" sz="1600" smtClean="0"/>
              <a:t>Monitor regulatory and industry activities associated with the evolution of the Public Switched Telephone Network (PSTN) to an Internet Protocol (IP) based network infrastructure.  Assess the impacts of this transition on numbering resources and numbering administration.  </a:t>
            </a:r>
          </a:p>
          <a:p>
            <a:r>
              <a:rPr lang="en-US" sz="1800" b="1" u="sng" smtClean="0"/>
              <a:t>Activity/Project Relevance To FoN Mission &amp; Scope:</a:t>
            </a:r>
          </a:p>
          <a:p>
            <a:pPr lvl="1"/>
            <a:r>
              <a:rPr lang="en-US" sz="1600" smtClean="0"/>
              <a:t>By monitoring industry assessments or regulatory mandates associated with this transition, necessary modifications to number administration processes and practices could be evaluated and associated recommendations developed for NANC and industry consideration.</a:t>
            </a:r>
          </a:p>
          <a:p>
            <a:r>
              <a:rPr lang="en-US" sz="1800" b="1" u="sng" smtClean="0"/>
              <a:t>Suggested Plan Of Action/Activities: </a:t>
            </a:r>
          </a:p>
          <a:p>
            <a:pPr lvl="1"/>
            <a:r>
              <a:rPr lang="en-US" sz="1600" smtClean="0"/>
              <a:t>Monitor regulatory and industry groups to:</a:t>
            </a:r>
          </a:p>
          <a:p>
            <a:pPr lvl="1"/>
            <a:r>
              <a:rPr lang="en-US" sz="1600" smtClean="0"/>
              <a:t>Evaluate recommendations and/or regulatory mandates</a:t>
            </a:r>
          </a:p>
          <a:p>
            <a:pPr lvl="1"/>
            <a:r>
              <a:rPr lang="en-US" sz="1600" smtClean="0"/>
              <a:t>Assess necessary modifications to number administration to accommodate the transition</a:t>
            </a:r>
          </a:p>
          <a:p>
            <a:pPr lvl="1"/>
            <a:r>
              <a:rPr lang="en-US" sz="1600" smtClean="0"/>
              <a:t>Plan to contribute to the development of transition plan(s) for numbering resources, as needed per NANC direction  </a:t>
            </a:r>
            <a:endParaRPr lang="en-US" sz="2000" smtClean="0"/>
          </a:p>
          <a:p>
            <a:r>
              <a:rPr lang="en-US" sz="1800" b="1" u="sng" smtClean="0"/>
              <a:t>Other Entity(s) Where This Is/Has Been Presented or Discussed:</a:t>
            </a:r>
          </a:p>
          <a:p>
            <a:pPr lvl="1"/>
            <a:r>
              <a:rPr lang="en-US" sz="1600" smtClean="0"/>
              <a:t>FCC Technological Advisory Council (TAC)</a:t>
            </a:r>
          </a:p>
          <a:p>
            <a:pPr lvl="1"/>
            <a:r>
              <a:rPr lang="en-US" sz="1600" smtClean="0"/>
              <a:t>ITU-T Study Group 2</a:t>
            </a:r>
          </a:p>
        </p:txBody>
      </p:sp>
      <p:sp>
        <p:nvSpPr>
          <p:cNvPr id="23556" name="Slide Number Placeholder 5"/>
          <p:cNvSpPr>
            <a:spLocks noGrp="1"/>
          </p:cNvSpPr>
          <p:nvPr>
            <p:ph type="sldNum" sz="quarter" idx="12"/>
          </p:nvPr>
        </p:nvSpPr>
        <p:spPr>
          <a:noFill/>
        </p:spPr>
        <p:txBody>
          <a:bodyPr/>
          <a:lstStyle/>
          <a:p>
            <a:fld id="{080E5CB3-5B21-4DF8-B660-904C86B8ED18}"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5602" name="Rectangle 2"/>
          <p:cNvSpPr>
            <a:spLocks noGrp="1" noChangeArrowheads="1"/>
          </p:cNvSpPr>
          <p:nvPr>
            <p:ph type="title" idx="4294967295"/>
          </p:nvPr>
        </p:nvSpPr>
        <p:spPr>
          <a:xfrm>
            <a:off x="457200" y="381000"/>
            <a:ext cx="8229600" cy="762000"/>
          </a:xfrm>
        </p:spPr>
        <p:txBody>
          <a:bodyPr/>
          <a:lstStyle/>
          <a:p>
            <a:r>
              <a:rPr lang="en-US" sz="3200" b="1" smtClean="0"/>
              <a:t>Other Active Issues</a:t>
            </a:r>
            <a:r>
              <a:rPr lang="en-US" sz="4000" b="1" smtClean="0"/>
              <a:t> </a:t>
            </a:r>
          </a:p>
        </p:txBody>
      </p:sp>
      <p:graphicFrame>
        <p:nvGraphicFramePr>
          <p:cNvPr id="7233" name="Group 65"/>
          <p:cNvGraphicFramePr>
            <a:graphicFrameLocks noGrp="1"/>
          </p:cNvGraphicFramePr>
          <p:nvPr>
            <p:ph idx="4294967295"/>
          </p:nvPr>
        </p:nvGraphicFramePr>
        <p:xfrm>
          <a:off x="228600" y="1295400"/>
          <a:ext cx="8610600" cy="3562355"/>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(Orig: 2006)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Castagna</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/Gray</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for discussion and monitor ITU-T Future of Numbering activities.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735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Telematics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and monitor developments at INC and ITU in M-2-M.  Also some concern on M-2-M impact on NANP exhaust.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May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Pending input from issue Champion.  Monitor CEPT/ITU report in this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5647" name="Slide Number Placeholder 5"/>
          <p:cNvSpPr>
            <a:spLocks noGrp="1"/>
          </p:cNvSpPr>
          <p:nvPr>
            <p:ph type="sldNum" sz="quarter" idx="12"/>
          </p:nvPr>
        </p:nvSpPr>
        <p:spPr>
          <a:xfrm>
            <a:off x="6553200" y="6477000"/>
            <a:ext cx="2133600" cy="244475"/>
          </a:xfrm>
          <a:noFill/>
        </p:spPr>
        <p:txBody>
          <a:bodyPr/>
          <a:lstStyle/>
          <a:p>
            <a:fld id="{1E1B85E7-D9E5-4F88-9B31-DEA5E4C2D8F4}" type="slidenum">
              <a:rPr lang="en-US" smtClean="0"/>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C0D99590-76AF-4F9A-8E92-61F68F5BAE0D}" type="slidenum">
              <a:rPr lang="en-US" sz="1400">
                <a:latin typeface="+mn-lt"/>
                <a:cs typeface="Arial" charset="0"/>
              </a:rPr>
              <a:pPr algn="r">
                <a:defRPr/>
              </a:pPr>
              <a:t>7</a:t>
            </a:fld>
            <a:endParaRPr lang="en-US" sz="1400" dirty="0">
              <a:latin typeface="+mn-lt"/>
              <a:cs typeface="Arial" charset="0"/>
            </a:endParaRPr>
          </a:p>
        </p:txBody>
      </p:sp>
      <p:sp>
        <p:nvSpPr>
          <p:cNvPr id="27650"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7651" name="Slide Number Placeholder 5"/>
          <p:cNvSpPr>
            <a:spLocks noGrp="1"/>
          </p:cNvSpPr>
          <p:nvPr>
            <p:ph type="sldNum" sz="quarter" idx="12"/>
          </p:nvPr>
        </p:nvSpPr>
        <p:spPr>
          <a:noFill/>
        </p:spPr>
        <p:txBody>
          <a:bodyPr/>
          <a:lstStyle/>
          <a:p>
            <a:fld id="{A8EF2724-407F-4589-A641-DEFE4EFA6C89}" type="slidenum">
              <a:rPr lang="en-US" smtClean="0"/>
              <a:pPr/>
              <a:t>7</a:t>
            </a:fld>
            <a:endParaRPr lang="en-US" smtClean="0"/>
          </a:p>
        </p:txBody>
      </p:sp>
      <p:graphicFrame>
        <p:nvGraphicFramePr>
          <p:cNvPr id="7" name="Group 73"/>
          <p:cNvGraphicFramePr>
            <a:graphicFrameLocks/>
          </p:cNvGraphicFramePr>
          <p:nvPr/>
        </p:nvGraphicFramePr>
        <p:xfrm>
          <a:off x="304800" y="1295400"/>
          <a:ext cx="8264841" cy="4807611"/>
        </p:xfrm>
        <a:graphic>
          <a:graphicData uri="http://schemas.openxmlformats.org/drawingml/2006/table">
            <a:tbl>
              <a:tblPr/>
              <a:tblGrid>
                <a:gridCol w="614680"/>
                <a:gridCol w="2280920"/>
                <a:gridCol w="1022667"/>
                <a:gridCol w="141859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6">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005</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Commons vs. Market Place Model for Toll Free Numbers</a:t>
                      </a: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12/04/07</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Jay Carpenter</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(1-800 AFTA)</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a:t>
                      </a:r>
                      <a:b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5/2/2012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Final white paper approved at May 17, 2011 NANC Meeting. Consensus to close any new action by FCC or legislation could result in a new issue.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Geographical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63EF9B1B-7F79-42B9-813A-B3A75DBDDBFD}" type="slidenum">
              <a:rPr lang="en-US" sz="1400">
                <a:latin typeface="+mn-lt"/>
                <a:cs typeface="Arial" charset="0"/>
              </a:rPr>
              <a:pPr algn="r">
                <a:defRPr/>
              </a:pPr>
              <a:t>8</a:t>
            </a:fld>
            <a:endParaRPr lang="en-US" sz="1400" dirty="0">
              <a:latin typeface="+mn-lt"/>
              <a:cs typeface="Arial" charset="0"/>
            </a:endParaRPr>
          </a:p>
        </p:txBody>
      </p:sp>
      <p:sp>
        <p:nvSpPr>
          <p:cNvPr id="29698" name="Rectangle 2"/>
          <p:cNvSpPr>
            <a:spLocks noGrp="1" noChangeArrowheads="1"/>
          </p:cNvSpPr>
          <p:nvPr>
            <p:ph type="title" idx="4294967295"/>
          </p:nvPr>
        </p:nvSpPr>
        <p:spPr>
          <a:xfrm>
            <a:off x="457200" y="609600"/>
            <a:ext cx="8229600" cy="639763"/>
          </a:xfrm>
        </p:spPr>
        <p:txBody>
          <a:bodyPr/>
          <a:lstStyle/>
          <a:p>
            <a:r>
              <a:rPr lang="en-US" sz="3200" b="1" smtClean="0"/>
              <a:t>Meetings of FoN</a:t>
            </a:r>
          </a:p>
        </p:txBody>
      </p:sp>
      <p:sp>
        <p:nvSpPr>
          <p:cNvPr id="29699" name="Rectangle 3"/>
          <p:cNvSpPr>
            <a:spLocks noGrp="1" noChangeArrowheads="1"/>
          </p:cNvSpPr>
          <p:nvPr>
            <p:ph type="body" idx="4294967295"/>
          </p:nvPr>
        </p:nvSpPr>
        <p:spPr>
          <a:xfrm>
            <a:off x="381000" y="1752600"/>
            <a:ext cx="8229600" cy="3840163"/>
          </a:xfrm>
        </p:spPr>
        <p:txBody>
          <a:bodyPr/>
          <a:lstStyle/>
          <a:p>
            <a:pPr>
              <a:buFontTx/>
              <a:buNone/>
            </a:pPr>
            <a:endParaRPr lang="en-US" sz="2800" smtClean="0"/>
          </a:p>
          <a:p>
            <a:r>
              <a:rPr lang="en-US" sz="2400" smtClean="0"/>
              <a:t>Scheduled calls:</a:t>
            </a:r>
          </a:p>
          <a:p>
            <a:pPr lvl="1"/>
            <a:r>
              <a:rPr lang="en-US" sz="1800" smtClean="0">
                <a:sym typeface="Wingdings" pitchFamily="2" charset="2"/>
              </a:rPr>
              <a:t>First Wednesday of each month </a:t>
            </a:r>
            <a:r>
              <a:rPr lang="en-US" sz="1800" smtClean="0"/>
              <a:t>Noon-1</a:t>
            </a:r>
            <a:r>
              <a:rPr lang="en-US" sz="1800" smtClean="0">
                <a:sym typeface="Wingdings" pitchFamily="2" charset="2"/>
              </a:rPr>
              <a:t>:00 PM Eastern</a:t>
            </a:r>
          </a:p>
          <a:p>
            <a:pPr lvl="1"/>
            <a:r>
              <a:rPr lang="en-US" sz="1800" smtClean="0">
                <a:sym typeface="Wingdings" pitchFamily="2" charset="2"/>
              </a:rPr>
              <a:t>Next Meeting: 10/3</a:t>
            </a:r>
          </a:p>
          <a:p>
            <a:pPr lvl="1"/>
            <a:endParaRPr lang="en-US" sz="2400" smtClean="0">
              <a:sym typeface="Wingdings" pitchFamily="2" charset="2"/>
            </a:endParaRPr>
          </a:p>
          <a:p>
            <a:pPr>
              <a:buFontTx/>
              <a:buNone/>
            </a:pPr>
            <a:r>
              <a:rPr lang="en-US" sz="1800" smtClean="0"/>
              <a:t>To be added to the email list send a request to anewman@telcordia.com</a:t>
            </a:r>
          </a:p>
          <a:p>
            <a:pPr lvl="1"/>
            <a:endParaRPr lang="en-US" sz="2400" smtClean="0"/>
          </a:p>
          <a:p>
            <a:pPr>
              <a:buFontTx/>
              <a:buNone/>
            </a:pPr>
            <a:endParaRPr lang="en-US" sz="2800" smtClean="0"/>
          </a:p>
          <a:p>
            <a:pPr>
              <a:buFontTx/>
              <a:buNone/>
            </a:pPr>
            <a:endParaRPr lang="en-US" sz="2800" smtClean="0"/>
          </a:p>
        </p:txBody>
      </p:sp>
      <p:sp>
        <p:nvSpPr>
          <p:cNvPr id="29700" name="Slide Number Placeholder 5"/>
          <p:cNvSpPr>
            <a:spLocks noGrp="1"/>
          </p:cNvSpPr>
          <p:nvPr>
            <p:ph type="sldNum" sz="quarter" idx="12"/>
          </p:nvPr>
        </p:nvSpPr>
        <p:spPr>
          <a:noFill/>
        </p:spPr>
        <p:txBody>
          <a:bodyPr/>
          <a:lstStyle/>
          <a:p>
            <a:fld id="{88435D99-F824-4867-A464-E140D0363B66}" type="slidenum">
              <a:rPr lang="en-US" smtClean="0"/>
              <a:pPr/>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5"/>
          <p:cNvSpPr>
            <a:spLocks noGrp="1" noChangeArrowheads="1"/>
          </p:cNvSpPr>
          <p:nvPr>
            <p:ph type="ctrTitle"/>
          </p:nvPr>
        </p:nvSpPr>
        <p:spPr/>
        <p:txBody>
          <a:bodyPr/>
          <a:lstStyle/>
          <a:p>
            <a:r>
              <a:rPr lang="en-US" smtClean="0"/>
              <a:t>Thank You!</a:t>
            </a:r>
          </a:p>
        </p:txBody>
      </p:sp>
      <p:sp>
        <p:nvSpPr>
          <p:cNvPr id="3174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2894</TotalTime>
  <Words>747</Words>
  <Application>Microsoft Office PowerPoint</Application>
  <PresentationFormat>On-screen Show (4:3)</PresentationFormat>
  <Paragraphs>132</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NANC Report  Future of Numbering (FoN) Working Group</vt:lpstr>
      <vt:lpstr>Meetings Since Last Report</vt:lpstr>
      <vt:lpstr>New AID (Activity Issue Description)  FTN 006: M2M Demand</vt:lpstr>
      <vt:lpstr>New AID (Activity Issue Description)  FTN 006: M2M Demand (cont.)</vt:lpstr>
      <vt:lpstr>New AID (Activity Issue Description)  FTN 007: PSTN to IP Transition</vt:lpstr>
      <vt:lpstr>Other Active Issues </vt:lpstr>
      <vt:lpstr>Closed/Not Accepted Issues</vt:lpstr>
      <vt:lpstr>Meetings of FoN</vt:lpstr>
      <vt:lpstr>Thank You!</vt:lpstr>
      <vt:lpstr>Future of Numbering WG</vt:lpstr>
    </vt:vector>
  </TitlesOfParts>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 </cp:lastModifiedBy>
  <cp:revision>85</cp:revision>
  <cp:lastPrinted>2011-05-03T20:55:28Z</cp:lastPrinted>
  <dcterms:created xsi:type="dcterms:W3CDTF">2009-10-09T18:17:08Z</dcterms:created>
  <dcterms:modified xsi:type="dcterms:W3CDTF">2012-09-19T21:19:32Z</dcterms:modified>
</cp:coreProperties>
</file>